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1202" r:id="rId2"/>
    <p:sldId id="1141" r:id="rId3"/>
    <p:sldId id="976" r:id="rId4"/>
    <p:sldId id="1203" r:id="rId5"/>
    <p:sldId id="1204" r:id="rId6"/>
    <p:sldId id="1205" r:id="rId7"/>
    <p:sldId id="1206" r:id="rId8"/>
    <p:sldId id="1207" r:id="rId9"/>
    <p:sldId id="1208" r:id="rId10"/>
    <p:sldId id="1209" r:id="rId11"/>
    <p:sldId id="1210" r:id="rId12"/>
    <p:sldId id="1211" r:id="rId13"/>
    <p:sldId id="1212" r:id="rId14"/>
    <p:sldId id="1213" r:id="rId15"/>
    <p:sldId id="1214" r:id="rId16"/>
    <p:sldId id="1215" r:id="rId17"/>
    <p:sldId id="1218" r:id="rId18"/>
    <p:sldId id="1219" r:id="rId19"/>
    <p:sldId id="1216" r:id="rId20"/>
    <p:sldId id="1220" r:id="rId21"/>
    <p:sldId id="1221" r:id="rId22"/>
    <p:sldId id="1217" r:id="rId23"/>
    <p:sldId id="1222" r:id="rId24"/>
    <p:sldId id="1227" r:id="rId25"/>
    <p:sldId id="1247" r:id="rId26"/>
    <p:sldId id="1246" r:id="rId27"/>
    <p:sldId id="1223" r:id="rId28"/>
    <p:sldId id="1224" r:id="rId29"/>
    <p:sldId id="1225" r:id="rId30"/>
    <p:sldId id="1226" r:id="rId31"/>
    <p:sldId id="1228" r:id="rId32"/>
    <p:sldId id="1248" r:id="rId33"/>
    <p:sldId id="1229" r:id="rId34"/>
    <p:sldId id="1230" r:id="rId35"/>
    <p:sldId id="1231" r:id="rId36"/>
    <p:sldId id="1232" r:id="rId37"/>
    <p:sldId id="1233" r:id="rId38"/>
    <p:sldId id="1235" r:id="rId39"/>
    <p:sldId id="1234" r:id="rId40"/>
    <p:sldId id="1236" r:id="rId41"/>
    <p:sldId id="1238" r:id="rId42"/>
    <p:sldId id="1239" r:id="rId43"/>
    <p:sldId id="1240" r:id="rId44"/>
    <p:sldId id="1241" r:id="rId45"/>
    <p:sldId id="1242" r:id="rId46"/>
    <p:sldId id="1243" r:id="rId47"/>
    <p:sldId id="1245" r:id="rId48"/>
    <p:sldId id="1244" r:id="rId49"/>
    <p:sldId id="1237" r:id="rId50"/>
    <p:sldId id="259" r:id="rId51"/>
  </p:sldIdLst>
  <p:sldSz cx="36576000" cy="20574000"/>
  <p:notesSz cx="6858000" cy="9144000"/>
  <p:custDataLst>
    <p:tags r:id="rId54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156" y="1272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05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38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25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00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6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6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73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7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81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86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82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1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9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14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25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19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55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65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3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1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2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53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42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64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9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71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67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52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7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3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86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1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68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59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688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30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37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026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11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2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4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7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43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99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9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eeplearningcrashcourse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1109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Synced?source=post_page-----12027d942e53--------------------------------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7004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7004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0.png"/><Relationship Id="rId9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0.png"/><Relationship Id="rId9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7" Type="http://schemas.openxmlformats.org/officeDocument/2006/relationships/image" Target="../media/image141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5" Type="http://schemas.openxmlformats.org/officeDocument/2006/relationships/image" Target="../media/image138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131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x.doi.org/10.1109/PMAPS.2018.8440559" TargetMode="Externa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298026" y="1497911"/>
            <a:ext cx="35979947" cy="5106410"/>
          </a:xfrm>
        </p:spPr>
        <p:txBody>
          <a:bodyPr>
            <a:normAutofit/>
          </a:bodyPr>
          <a:lstStyle/>
          <a:p>
            <a:pPr algn="ctr"/>
            <a:r>
              <a:rPr lang="en-US" altLang="zh-CN" sz="14800" b="1" i="1" dirty="0">
                <a:solidFill>
                  <a:srgbClr val="FFFF00"/>
                </a:solidFill>
              </a:rPr>
              <a:t>Deep Learning Crash Course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Hui Xue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DBD535-B308-48DD-8196-5CFF8823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65" y="8964665"/>
            <a:ext cx="882015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80603-C350-44D5-BDCB-53AB09F6EF35}"/>
              </a:ext>
            </a:extLst>
          </p:cNvPr>
          <p:cNvSpPr/>
          <p:nvPr/>
        </p:nvSpPr>
        <p:spPr>
          <a:xfrm>
            <a:off x="2318452" y="17095459"/>
            <a:ext cx="117005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hlinkClick r:id="rId4"/>
              </a:rPr>
              <a:t>www.deeplearningcrashcourse.org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831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How to evaluate samples?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967847" y="4135178"/>
            <a:ext cx="534787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Two sample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B4D83B-EA18-4BEA-A2FD-B180E9795CEC}"/>
                  </a:ext>
                </a:extLst>
              </p:cNvPr>
              <p:cNvSpPr/>
              <p:nvPr/>
            </p:nvSpPr>
            <p:spPr>
              <a:xfrm>
                <a:off x="3967847" y="5667882"/>
                <a:ext cx="29362033" cy="999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Given two datasets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, assume the underlying data distribution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B4D83B-EA18-4BEA-A2FD-B180E9795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5667882"/>
                <a:ext cx="29362033" cy="999633"/>
              </a:xfrm>
              <a:prstGeom prst="rect">
                <a:avLst/>
              </a:prstGeom>
              <a:blipFill>
                <a:blip r:embed="rId3"/>
                <a:stretch>
                  <a:fillRect l="-1121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C592C7-DB2B-40A5-8459-9997D1E0D0E2}"/>
                  </a:ext>
                </a:extLst>
              </p:cNvPr>
              <p:cNvSpPr/>
              <p:nvPr/>
            </p:nvSpPr>
            <p:spPr>
              <a:xfrm>
                <a:off x="18119958" y="16913064"/>
                <a:ext cx="4623442" cy="999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C592C7-DB2B-40A5-8459-9997D1E0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9958" y="16913064"/>
                <a:ext cx="4623442" cy="999633"/>
              </a:xfrm>
              <a:prstGeom prst="rect">
                <a:avLst/>
              </a:prstGeom>
              <a:blipFill>
                <a:blip r:embed="rId4"/>
                <a:stretch>
                  <a:fillRect l="-6983" t="-17683" b="-2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51437CB-02FE-468E-9C5E-15C05A4F25A4}"/>
              </a:ext>
            </a:extLst>
          </p:cNvPr>
          <p:cNvSpPr/>
          <p:nvPr/>
        </p:nvSpPr>
        <p:spPr bwMode="auto">
          <a:xfrm>
            <a:off x="9176647" y="899612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895E63-F4C6-450B-8E7B-258A4B5AB26D}"/>
              </a:ext>
            </a:extLst>
          </p:cNvPr>
          <p:cNvSpPr/>
          <p:nvPr/>
        </p:nvSpPr>
        <p:spPr bwMode="auto">
          <a:xfrm>
            <a:off x="10593967" y="94076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0670A1-D5A8-488E-9CDD-4F293A3C7EF2}"/>
              </a:ext>
            </a:extLst>
          </p:cNvPr>
          <p:cNvSpPr/>
          <p:nvPr/>
        </p:nvSpPr>
        <p:spPr bwMode="auto">
          <a:xfrm>
            <a:off x="12406255" y="90647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721FAD-84D1-4077-A83F-07525A794904}"/>
              </a:ext>
            </a:extLst>
          </p:cNvPr>
          <p:cNvSpPr/>
          <p:nvPr/>
        </p:nvSpPr>
        <p:spPr bwMode="auto">
          <a:xfrm>
            <a:off x="12909175" y="1029914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FE9E00-C299-4650-8F81-E227BDF1F19F}"/>
              </a:ext>
            </a:extLst>
          </p:cNvPr>
          <p:cNvSpPr/>
          <p:nvPr/>
        </p:nvSpPr>
        <p:spPr bwMode="auto">
          <a:xfrm>
            <a:off x="14486515" y="112478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A61ECC-BB94-48B0-8B0C-F6472348B375}"/>
              </a:ext>
            </a:extLst>
          </p:cNvPr>
          <p:cNvSpPr/>
          <p:nvPr/>
        </p:nvSpPr>
        <p:spPr bwMode="auto">
          <a:xfrm>
            <a:off x="14737975" y="129623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3E7CEF-008C-4529-BBBB-CFBEA91C1DC8}"/>
              </a:ext>
            </a:extLst>
          </p:cNvPr>
          <p:cNvSpPr/>
          <p:nvPr/>
        </p:nvSpPr>
        <p:spPr bwMode="auto">
          <a:xfrm>
            <a:off x="16132435" y="129623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62109A-542F-43B1-A433-96F0F771C5DF}"/>
              </a:ext>
            </a:extLst>
          </p:cNvPr>
          <p:cNvSpPr/>
          <p:nvPr/>
        </p:nvSpPr>
        <p:spPr bwMode="auto">
          <a:xfrm>
            <a:off x="14486515" y="9624777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DC8A1B-79A4-4AC0-ACAB-9966714CE9C7}"/>
              </a:ext>
            </a:extLst>
          </p:cNvPr>
          <p:cNvSpPr/>
          <p:nvPr/>
        </p:nvSpPr>
        <p:spPr bwMode="auto">
          <a:xfrm>
            <a:off x="7154803" y="100934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39836B-8EED-4296-8F65-FAAC9DE81A9B}"/>
              </a:ext>
            </a:extLst>
          </p:cNvPr>
          <p:cNvSpPr/>
          <p:nvPr/>
        </p:nvSpPr>
        <p:spPr bwMode="auto">
          <a:xfrm>
            <a:off x="8323203" y="107906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B66F3E4-9C1F-4EDB-8235-59A3B854F0BD}"/>
              </a:ext>
            </a:extLst>
          </p:cNvPr>
          <p:cNvSpPr/>
          <p:nvPr/>
        </p:nvSpPr>
        <p:spPr bwMode="auto">
          <a:xfrm>
            <a:off x="9633847" y="114764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31B7B0-E992-47B8-8D39-0E978FD21696}"/>
              </a:ext>
            </a:extLst>
          </p:cNvPr>
          <p:cNvSpPr/>
          <p:nvPr/>
        </p:nvSpPr>
        <p:spPr bwMode="auto">
          <a:xfrm>
            <a:off x="11176259" y="1146500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53B2397-D12D-47F9-8961-2A9788C88616}"/>
              </a:ext>
            </a:extLst>
          </p:cNvPr>
          <p:cNvSpPr/>
          <p:nvPr/>
        </p:nvSpPr>
        <p:spPr bwMode="auto">
          <a:xfrm>
            <a:off x="12406255" y="12219375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D92EDCD-2FDC-4491-BC04-0B315422B4B5}"/>
              </a:ext>
            </a:extLst>
          </p:cNvPr>
          <p:cNvSpPr/>
          <p:nvPr/>
        </p:nvSpPr>
        <p:spPr bwMode="auto">
          <a:xfrm>
            <a:off x="13137775" y="1352145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902C7D-F561-4A21-BCE2-4CEE6CD3CEEC}"/>
              </a:ext>
            </a:extLst>
          </p:cNvPr>
          <p:cNvSpPr/>
          <p:nvPr/>
        </p:nvSpPr>
        <p:spPr bwMode="auto">
          <a:xfrm>
            <a:off x="14029315" y="1473398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1DE857-8487-48A0-998B-56230CF669A2}"/>
              </a:ext>
            </a:extLst>
          </p:cNvPr>
          <p:cNvSpPr/>
          <p:nvPr/>
        </p:nvSpPr>
        <p:spPr bwMode="auto">
          <a:xfrm>
            <a:off x="15903835" y="14974008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F46515-C86C-4B4D-9E59-AE573CDF0B7E}"/>
              </a:ext>
            </a:extLst>
          </p:cNvPr>
          <p:cNvSpPr/>
          <p:nvPr/>
        </p:nvSpPr>
        <p:spPr bwMode="auto">
          <a:xfrm>
            <a:off x="14943715" y="1599128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BCB51F-A589-4C5B-8258-09706A2EA655}"/>
              </a:ext>
            </a:extLst>
          </p:cNvPr>
          <p:cNvSpPr/>
          <p:nvPr/>
        </p:nvSpPr>
        <p:spPr bwMode="auto">
          <a:xfrm>
            <a:off x="13137775" y="1553408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965799-3B30-4EAE-8BDA-E5E64FE9F5B6}"/>
              </a:ext>
            </a:extLst>
          </p:cNvPr>
          <p:cNvSpPr/>
          <p:nvPr/>
        </p:nvSpPr>
        <p:spPr bwMode="auto">
          <a:xfrm>
            <a:off x="11228327" y="134195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F0E24F-3230-4361-A212-AA100A8D6A5A}"/>
              </a:ext>
            </a:extLst>
          </p:cNvPr>
          <p:cNvSpPr/>
          <p:nvPr/>
        </p:nvSpPr>
        <p:spPr bwMode="auto">
          <a:xfrm>
            <a:off x="9176647" y="12733731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4D3D310-4143-4F6F-BCE5-FEF86E034D29}"/>
              </a:ext>
            </a:extLst>
          </p:cNvPr>
          <p:cNvSpPr/>
          <p:nvPr/>
        </p:nvSpPr>
        <p:spPr bwMode="auto">
          <a:xfrm>
            <a:off x="6386156" y="7654764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0EF964-4F0A-4D7D-8378-0AE4B1D6DE8C}"/>
              </a:ext>
            </a:extLst>
          </p:cNvPr>
          <p:cNvSpPr/>
          <p:nvPr/>
        </p:nvSpPr>
        <p:spPr bwMode="auto">
          <a:xfrm>
            <a:off x="13594975" y="12219375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10EB59-6E65-4B0A-BAD6-C51C5880B658}"/>
                  </a:ext>
                </a:extLst>
              </p:cNvPr>
              <p:cNvSpPr/>
              <p:nvPr/>
            </p:nvSpPr>
            <p:spPr>
              <a:xfrm>
                <a:off x="10440582" y="14402315"/>
                <a:ext cx="8563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10EB59-6E65-4B0A-BAD6-C51C5880B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582" y="14402315"/>
                <a:ext cx="856325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B2C0F98-6F6E-4689-B061-EAED6A3B01D1}"/>
              </a:ext>
            </a:extLst>
          </p:cNvPr>
          <p:cNvSpPr/>
          <p:nvPr/>
        </p:nvSpPr>
        <p:spPr bwMode="auto">
          <a:xfrm>
            <a:off x="24453475" y="884995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C42D4E2-32DB-454A-9EDD-5DC798D9DFDF}"/>
              </a:ext>
            </a:extLst>
          </p:cNvPr>
          <p:cNvSpPr/>
          <p:nvPr/>
        </p:nvSpPr>
        <p:spPr bwMode="auto">
          <a:xfrm>
            <a:off x="23981930" y="10058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8A4598-1911-43FD-ACE2-77D9BAD43D86}"/>
              </a:ext>
            </a:extLst>
          </p:cNvPr>
          <p:cNvSpPr/>
          <p:nvPr/>
        </p:nvSpPr>
        <p:spPr bwMode="auto">
          <a:xfrm>
            <a:off x="26388955" y="10058400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2D4444-F73C-4D6E-AA04-E39B1CACA383}"/>
              </a:ext>
            </a:extLst>
          </p:cNvPr>
          <p:cNvSpPr/>
          <p:nvPr/>
        </p:nvSpPr>
        <p:spPr bwMode="auto">
          <a:xfrm>
            <a:off x="24605875" y="1153429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C686E94-A38A-485A-8EE4-E61D899EBAC5}"/>
              </a:ext>
            </a:extLst>
          </p:cNvPr>
          <p:cNvSpPr/>
          <p:nvPr/>
        </p:nvSpPr>
        <p:spPr bwMode="auto">
          <a:xfrm>
            <a:off x="27486235" y="1153429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1031C-E25A-4BB0-A2FD-CD57B17E7887}"/>
              </a:ext>
            </a:extLst>
          </p:cNvPr>
          <p:cNvSpPr/>
          <p:nvPr/>
        </p:nvSpPr>
        <p:spPr bwMode="auto">
          <a:xfrm>
            <a:off x="28674955" y="9248292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573B3A2-EB39-4812-B3E8-0D8DBDAE9641}"/>
              </a:ext>
            </a:extLst>
          </p:cNvPr>
          <p:cNvSpPr/>
          <p:nvPr/>
        </p:nvSpPr>
        <p:spPr bwMode="auto">
          <a:xfrm>
            <a:off x="24203805" y="13677885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379D1F-123C-4DF1-BF5E-A9426DCF722E}"/>
              </a:ext>
            </a:extLst>
          </p:cNvPr>
          <p:cNvSpPr/>
          <p:nvPr/>
        </p:nvSpPr>
        <p:spPr bwMode="auto">
          <a:xfrm>
            <a:off x="26565110" y="12447975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07E1C96-C219-4F93-8CAB-9DD636269DCD}"/>
              </a:ext>
            </a:extLst>
          </p:cNvPr>
          <p:cNvSpPr/>
          <p:nvPr/>
        </p:nvSpPr>
        <p:spPr bwMode="auto">
          <a:xfrm>
            <a:off x="28896830" y="13189981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1A52E1D-ECE0-4822-BAFE-74A690BDC68A}"/>
              </a:ext>
            </a:extLst>
          </p:cNvPr>
          <p:cNvSpPr/>
          <p:nvPr/>
        </p:nvSpPr>
        <p:spPr bwMode="auto">
          <a:xfrm>
            <a:off x="29354030" y="11077803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462D42A-7A28-4057-B252-E6C641CC8B70}"/>
              </a:ext>
            </a:extLst>
          </p:cNvPr>
          <p:cNvSpPr/>
          <p:nvPr/>
        </p:nvSpPr>
        <p:spPr bwMode="auto">
          <a:xfrm>
            <a:off x="26565110" y="13978651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42EA1AA-AC9C-4249-A794-8F79DE8A23E3}"/>
              </a:ext>
            </a:extLst>
          </p:cNvPr>
          <p:cNvSpPr/>
          <p:nvPr/>
        </p:nvSpPr>
        <p:spPr bwMode="auto">
          <a:xfrm>
            <a:off x="29072985" y="14402315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B16B019-D096-4E26-95F5-415DCFC6D6AF}"/>
              </a:ext>
            </a:extLst>
          </p:cNvPr>
          <p:cNvSpPr/>
          <p:nvPr/>
        </p:nvSpPr>
        <p:spPr bwMode="auto">
          <a:xfrm>
            <a:off x="30842914" y="13876731"/>
            <a:ext cx="457200" cy="457200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B8329E4-0B81-4C34-8081-5381FEF20BAA}"/>
                  </a:ext>
                </a:extLst>
              </p:cNvPr>
              <p:cNvSpPr/>
              <p:nvPr/>
            </p:nvSpPr>
            <p:spPr>
              <a:xfrm>
                <a:off x="25022389" y="14740943"/>
                <a:ext cx="81624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B8329E4-0B81-4C34-8081-5381FEF20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2389" y="14740943"/>
                <a:ext cx="81624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9C2EFA-6CC1-464B-88B2-5957F4A2E3CD}"/>
              </a:ext>
            </a:extLst>
          </p:cNvPr>
          <p:cNvSpPr/>
          <p:nvPr/>
        </p:nvSpPr>
        <p:spPr bwMode="auto">
          <a:xfrm>
            <a:off x="22743400" y="7863840"/>
            <a:ext cx="10039505" cy="8900149"/>
          </a:xfrm>
          <a:custGeom>
            <a:avLst/>
            <a:gdLst>
              <a:gd name="connsiteX0" fmla="*/ 1739660 w 10039505"/>
              <a:gd name="connsiteY0" fmla="*/ 274320 h 8900149"/>
              <a:gd name="connsiteX1" fmla="*/ 1511060 w 10039505"/>
              <a:gd name="connsiteY1" fmla="*/ 342900 h 8900149"/>
              <a:gd name="connsiteX2" fmla="*/ 1259600 w 10039505"/>
              <a:gd name="connsiteY2" fmla="*/ 617220 h 8900149"/>
              <a:gd name="connsiteX3" fmla="*/ 1031000 w 10039505"/>
              <a:gd name="connsiteY3" fmla="*/ 754380 h 8900149"/>
              <a:gd name="connsiteX4" fmla="*/ 962420 w 10039505"/>
              <a:gd name="connsiteY4" fmla="*/ 845820 h 8900149"/>
              <a:gd name="connsiteX5" fmla="*/ 893840 w 10039505"/>
              <a:gd name="connsiteY5" fmla="*/ 914400 h 8900149"/>
              <a:gd name="connsiteX6" fmla="*/ 848120 w 10039505"/>
              <a:gd name="connsiteY6" fmla="*/ 1051560 h 8900149"/>
              <a:gd name="connsiteX7" fmla="*/ 688100 w 10039505"/>
              <a:gd name="connsiteY7" fmla="*/ 1463040 h 8900149"/>
              <a:gd name="connsiteX8" fmla="*/ 642380 w 10039505"/>
              <a:gd name="connsiteY8" fmla="*/ 1668780 h 8900149"/>
              <a:gd name="connsiteX9" fmla="*/ 573800 w 10039505"/>
              <a:gd name="connsiteY9" fmla="*/ 1851660 h 8900149"/>
              <a:gd name="connsiteX10" fmla="*/ 505220 w 10039505"/>
              <a:gd name="connsiteY10" fmla="*/ 2057400 h 8900149"/>
              <a:gd name="connsiteX11" fmla="*/ 436640 w 10039505"/>
              <a:gd name="connsiteY11" fmla="*/ 2468880 h 8900149"/>
              <a:gd name="connsiteX12" fmla="*/ 368060 w 10039505"/>
              <a:gd name="connsiteY12" fmla="*/ 2674620 h 8900149"/>
              <a:gd name="connsiteX13" fmla="*/ 230900 w 10039505"/>
              <a:gd name="connsiteY13" fmla="*/ 3314700 h 8900149"/>
              <a:gd name="connsiteX14" fmla="*/ 162320 w 10039505"/>
              <a:gd name="connsiteY14" fmla="*/ 3771900 h 8900149"/>
              <a:gd name="connsiteX15" fmla="*/ 139460 w 10039505"/>
              <a:gd name="connsiteY15" fmla="*/ 3863340 h 8900149"/>
              <a:gd name="connsiteX16" fmla="*/ 2300 w 10039505"/>
              <a:gd name="connsiteY16" fmla="*/ 4480560 h 8900149"/>
              <a:gd name="connsiteX17" fmla="*/ 25160 w 10039505"/>
              <a:gd name="connsiteY17" fmla="*/ 5166360 h 8900149"/>
              <a:gd name="connsiteX18" fmla="*/ 230900 w 10039505"/>
              <a:gd name="connsiteY18" fmla="*/ 5646420 h 8900149"/>
              <a:gd name="connsiteX19" fmla="*/ 276620 w 10039505"/>
              <a:gd name="connsiteY19" fmla="*/ 5783580 h 8900149"/>
              <a:gd name="connsiteX20" fmla="*/ 368060 w 10039505"/>
              <a:gd name="connsiteY20" fmla="*/ 6332220 h 8900149"/>
              <a:gd name="connsiteX21" fmla="*/ 436640 w 10039505"/>
              <a:gd name="connsiteY21" fmla="*/ 6515100 h 8900149"/>
              <a:gd name="connsiteX22" fmla="*/ 505220 w 10039505"/>
              <a:gd name="connsiteY22" fmla="*/ 6720840 h 8900149"/>
              <a:gd name="connsiteX23" fmla="*/ 573800 w 10039505"/>
              <a:gd name="connsiteY23" fmla="*/ 6812280 h 8900149"/>
              <a:gd name="connsiteX24" fmla="*/ 710960 w 10039505"/>
              <a:gd name="connsiteY24" fmla="*/ 7086600 h 8900149"/>
              <a:gd name="connsiteX25" fmla="*/ 962420 w 10039505"/>
              <a:gd name="connsiteY25" fmla="*/ 7429500 h 8900149"/>
              <a:gd name="connsiteX26" fmla="*/ 1099580 w 10039505"/>
              <a:gd name="connsiteY26" fmla="*/ 7498080 h 8900149"/>
              <a:gd name="connsiteX27" fmla="*/ 1373900 w 10039505"/>
              <a:gd name="connsiteY27" fmla="*/ 7680960 h 8900149"/>
              <a:gd name="connsiteX28" fmla="*/ 2128280 w 10039505"/>
              <a:gd name="connsiteY28" fmla="*/ 7886700 h 8900149"/>
              <a:gd name="connsiteX29" fmla="*/ 2494040 w 10039505"/>
              <a:gd name="connsiteY29" fmla="*/ 8023860 h 8900149"/>
              <a:gd name="connsiteX30" fmla="*/ 2814080 w 10039505"/>
              <a:gd name="connsiteY30" fmla="*/ 8183880 h 8900149"/>
              <a:gd name="connsiteX31" fmla="*/ 2951240 w 10039505"/>
              <a:gd name="connsiteY31" fmla="*/ 8252460 h 8900149"/>
              <a:gd name="connsiteX32" fmla="*/ 3179840 w 10039505"/>
              <a:gd name="connsiteY32" fmla="*/ 8298180 h 8900149"/>
              <a:gd name="connsiteX33" fmla="*/ 3774200 w 10039505"/>
              <a:gd name="connsiteY33" fmla="*/ 8321040 h 8900149"/>
              <a:gd name="connsiteX34" fmla="*/ 4277120 w 10039505"/>
              <a:gd name="connsiteY34" fmla="*/ 8526780 h 8900149"/>
              <a:gd name="connsiteX35" fmla="*/ 4802900 w 10039505"/>
              <a:gd name="connsiteY35" fmla="*/ 8641080 h 8900149"/>
              <a:gd name="connsiteX36" fmla="*/ 5100080 w 10039505"/>
              <a:gd name="connsiteY36" fmla="*/ 8709660 h 8900149"/>
              <a:gd name="connsiteX37" fmla="*/ 6037340 w 10039505"/>
              <a:gd name="connsiteY37" fmla="*/ 8801100 h 8900149"/>
              <a:gd name="connsiteX38" fmla="*/ 7271780 w 10039505"/>
              <a:gd name="connsiteY38" fmla="*/ 8846820 h 8900149"/>
              <a:gd name="connsiteX39" fmla="*/ 7477520 w 10039505"/>
              <a:gd name="connsiteY39" fmla="*/ 8778240 h 8900149"/>
              <a:gd name="connsiteX40" fmla="*/ 8574800 w 10039505"/>
              <a:gd name="connsiteY40" fmla="*/ 8366760 h 8900149"/>
              <a:gd name="connsiteX41" fmla="*/ 9489200 w 10039505"/>
              <a:gd name="connsiteY41" fmla="*/ 7978140 h 8900149"/>
              <a:gd name="connsiteX42" fmla="*/ 9946400 w 10039505"/>
              <a:gd name="connsiteY42" fmla="*/ 7772400 h 8900149"/>
              <a:gd name="connsiteX43" fmla="*/ 9969260 w 10039505"/>
              <a:gd name="connsiteY43" fmla="*/ 6858000 h 8900149"/>
              <a:gd name="connsiteX44" fmla="*/ 9740660 w 10039505"/>
              <a:gd name="connsiteY44" fmla="*/ 6743700 h 8900149"/>
              <a:gd name="connsiteX45" fmla="*/ 9626360 w 10039505"/>
              <a:gd name="connsiteY45" fmla="*/ 6652260 h 8900149"/>
              <a:gd name="connsiteX46" fmla="*/ 9489200 w 10039505"/>
              <a:gd name="connsiteY46" fmla="*/ 6583680 h 8900149"/>
              <a:gd name="connsiteX47" fmla="*/ 9146300 w 10039505"/>
              <a:gd name="connsiteY47" fmla="*/ 6332220 h 8900149"/>
              <a:gd name="connsiteX48" fmla="*/ 9054860 w 10039505"/>
              <a:gd name="connsiteY48" fmla="*/ 6195060 h 8900149"/>
              <a:gd name="connsiteX49" fmla="*/ 9054860 w 10039505"/>
              <a:gd name="connsiteY49" fmla="*/ 5349240 h 8900149"/>
              <a:gd name="connsiteX50" fmla="*/ 9123440 w 10039505"/>
              <a:gd name="connsiteY50" fmla="*/ 5074920 h 8900149"/>
              <a:gd name="connsiteX51" fmla="*/ 9329180 w 10039505"/>
              <a:gd name="connsiteY51" fmla="*/ 4800600 h 8900149"/>
              <a:gd name="connsiteX52" fmla="*/ 9489200 w 10039505"/>
              <a:gd name="connsiteY52" fmla="*/ 4206240 h 8900149"/>
              <a:gd name="connsiteX53" fmla="*/ 9626360 w 10039505"/>
              <a:gd name="connsiteY53" fmla="*/ 3909060 h 8900149"/>
              <a:gd name="connsiteX54" fmla="*/ 9809240 w 10039505"/>
              <a:gd name="connsiteY54" fmla="*/ 2537460 h 8900149"/>
              <a:gd name="connsiteX55" fmla="*/ 9877820 w 10039505"/>
              <a:gd name="connsiteY55" fmla="*/ 2217420 h 8900149"/>
              <a:gd name="connsiteX56" fmla="*/ 9832100 w 10039505"/>
              <a:gd name="connsiteY56" fmla="*/ 1783080 h 8900149"/>
              <a:gd name="connsiteX57" fmla="*/ 9489200 w 10039505"/>
              <a:gd name="connsiteY57" fmla="*/ 1303020 h 8900149"/>
              <a:gd name="connsiteX58" fmla="*/ 9123440 w 10039505"/>
              <a:gd name="connsiteY58" fmla="*/ 1120140 h 8900149"/>
              <a:gd name="connsiteX59" fmla="*/ 8940560 w 10039505"/>
              <a:gd name="connsiteY59" fmla="*/ 1028700 h 8900149"/>
              <a:gd name="connsiteX60" fmla="*/ 8437640 w 10039505"/>
              <a:gd name="connsiteY60" fmla="*/ 754380 h 8900149"/>
              <a:gd name="connsiteX61" fmla="*/ 8117600 w 10039505"/>
              <a:gd name="connsiteY61" fmla="*/ 617220 h 8900149"/>
              <a:gd name="connsiteX62" fmla="*/ 7751840 w 10039505"/>
              <a:gd name="connsiteY62" fmla="*/ 571500 h 8900149"/>
              <a:gd name="connsiteX63" fmla="*/ 7477520 w 10039505"/>
              <a:gd name="connsiteY63" fmla="*/ 342900 h 8900149"/>
              <a:gd name="connsiteX64" fmla="*/ 7157480 w 10039505"/>
              <a:gd name="connsiteY64" fmla="*/ 68580 h 8900149"/>
              <a:gd name="connsiteX65" fmla="*/ 6928880 w 10039505"/>
              <a:gd name="connsiteY65" fmla="*/ 0 h 8900149"/>
              <a:gd name="connsiteX66" fmla="*/ 5831600 w 10039505"/>
              <a:gd name="connsiteY66" fmla="*/ 22860 h 8900149"/>
              <a:gd name="connsiteX67" fmla="*/ 5145800 w 10039505"/>
              <a:gd name="connsiteY67" fmla="*/ 137160 h 8900149"/>
              <a:gd name="connsiteX68" fmla="*/ 4597160 w 10039505"/>
              <a:gd name="connsiteY68" fmla="*/ 274320 h 8900149"/>
              <a:gd name="connsiteX69" fmla="*/ 4117100 w 10039505"/>
              <a:gd name="connsiteY69" fmla="*/ 411480 h 8900149"/>
              <a:gd name="connsiteX70" fmla="*/ 3591320 w 10039505"/>
              <a:gd name="connsiteY70" fmla="*/ 365760 h 8900149"/>
              <a:gd name="connsiteX71" fmla="*/ 3522740 w 10039505"/>
              <a:gd name="connsiteY71" fmla="*/ 342900 h 8900149"/>
              <a:gd name="connsiteX72" fmla="*/ 3499880 w 10039505"/>
              <a:gd name="connsiteY72" fmla="*/ 228600 h 8900149"/>
              <a:gd name="connsiteX73" fmla="*/ 3362720 w 10039505"/>
              <a:gd name="connsiteY73" fmla="*/ 205740 h 8900149"/>
              <a:gd name="connsiteX74" fmla="*/ 2196860 w 10039505"/>
              <a:gd name="connsiteY74" fmla="*/ 137160 h 8900149"/>
              <a:gd name="connsiteX75" fmla="*/ 1876820 w 10039505"/>
              <a:gd name="connsiteY75" fmla="*/ 205740 h 8900149"/>
              <a:gd name="connsiteX76" fmla="*/ 1671080 w 10039505"/>
              <a:gd name="connsiteY76" fmla="*/ 274320 h 8900149"/>
              <a:gd name="connsiteX77" fmla="*/ 1648220 w 10039505"/>
              <a:gd name="connsiteY77" fmla="*/ 342900 h 890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0039505" h="8900149">
                <a:moveTo>
                  <a:pt x="1739660" y="274320"/>
                </a:moveTo>
                <a:cubicBezTo>
                  <a:pt x="1663460" y="297180"/>
                  <a:pt x="1583152" y="309257"/>
                  <a:pt x="1511060" y="342900"/>
                </a:cubicBezTo>
                <a:cubicBezTo>
                  <a:pt x="1359517" y="413620"/>
                  <a:pt x="1391272" y="502007"/>
                  <a:pt x="1259600" y="617220"/>
                </a:cubicBezTo>
                <a:cubicBezTo>
                  <a:pt x="1192723" y="675737"/>
                  <a:pt x="1107200" y="708660"/>
                  <a:pt x="1031000" y="754380"/>
                </a:cubicBezTo>
                <a:cubicBezTo>
                  <a:pt x="1008140" y="784860"/>
                  <a:pt x="987215" y="816892"/>
                  <a:pt x="962420" y="845820"/>
                </a:cubicBezTo>
                <a:cubicBezTo>
                  <a:pt x="941381" y="870366"/>
                  <a:pt x="909540" y="886139"/>
                  <a:pt x="893840" y="914400"/>
                </a:cubicBezTo>
                <a:cubicBezTo>
                  <a:pt x="870435" y="956528"/>
                  <a:pt x="866656" y="1007074"/>
                  <a:pt x="848120" y="1051560"/>
                </a:cubicBezTo>
                <a:cubicBezTo>
                  <a:pt x="721761" y="1354822"/>
                  <a:pt x="823374" y="989582"/>
                  <a:pt x="688100" y="1463040"/>
                </a:cubicBezTo>
                <a:cubicBezTo>
                  <a:pt x="668800" y="1530590"/>
                  <a:pt x="662203" y="1601382"/>
                  <a:pt x="642380" y="1668780"/>
                </a:cubicBezTo>
                <a:cubicBezTo>
                  <a:pt x="624009" y="1731240"/>
                  <a:pt x="595468" y="1790266"/>
                  <a:pt x="573800" y="1851660"/>
                </a:cubicBezTo>
                <a:cubicBezTo>
                  <a:pt x="549741" y="1919828"/>
                  <a:pt x="526479" y="1988307"/>
                  <a:pt x="505220" y="2057400"/>
                </a:cubicBezTo>
                <a:cubicBezTo>
                  <a:pt x="457444" y="2212672"/>
                  <a:pt x="482618" y="2257383"/>
                  <a:pt x="436640" y="2468880"/>
                </a:cubicBezTo>
                <a:cubicBezTo>
                  <a:pt x="421284" y="2539520"/>
                  <a:pt x="385146" y="2604378"/>
                  <a:pt x="368060" y="2674620"/>
                </a:cubicBezTo>
                <a:cubicBezTo>
                  <a:pt x="316487" y="2886641"/>
                  <a:pt x="271112" y="3100234"/>
                  <a:pt x="230900" y="3314700"/>
                </a:cubicBezTo>
                <a:cubicBezTo>
                  <a:pt x="202500" y="3466165"/>
                  <a:pt x="187655" y="3619892"/>
                  <a:pt x="162320" y="3771900"/>
                </a:cubicBezTo>
                <a:cubicBezTo>
                  <a:pt x="157155" y="3802891"/>
                  <a:pt x="146380" y="3832694"/>
                  <a:pt x="139460" y="3863340"/>
                </a:cubicBezTo>
                <a:cubicBezTo>
                  <a:pt x="93038" y="4068923"/>
                  <a:pt x="2300" y="4480560"/>
                  <a:pt x="2300" y="4480560"/>
                </a:cubicBezTo>
                <a:cubicBezTo>
                  <a:pt x="9920" y="4709160"/>
                  <a:pt x="-18850" y="4941907"/>
                  <a:pt x="25160" y="5166360"/>
                </a:cubicBezTo>
                <a:cubicBezTo>
                  <a:pt x="58659" y="5337203"/>
                  <a:pt x="175846" y="5481257"/>
                  <a:pt x="230900" y="5646420"/>
                </a:cubicBezTo>
                <a:cubicBezTo>
                  <a:pt x="246140" y="5692140"/>
                  <a:pt x="267169" y="5736323"/>
                  <a:pt x="276620" y="5783580"/>
                </a:cubicBezTo>
                <a:cubicBezTo>
                  <a:pt x="312980" y="5965382"/>
                  <a:pt x="328440" y="6151100"/>
                  <a:pt x="368060" y="6332220"/>
                </a:cubicBezTo>
                <a:cubicBezTo>
                  <a:pt x="381973" y="6395821"/>
                  <a:pt x="414972" y="6453706"/>
                  <a:pt x="436640" y="6515100"/>
                </a:cubicBezTo>
                <a:cubicBezTo>
                  <a:pt x="460699" y="6583268"/>
                  <a:pt x="461846" y="6663008"/>
                  <a:pt x="505220" y="6720840"/>
                </a:cubicBezTo>
                <a:cubicBezTo>
                  <a:pt x="528080" y="6751320"/>
                  <a:pt x="555121" y="6779073"/>
                  <a:pt x="573800" y="6812280"/>
                </a:cubicBezTo>
                <a:cubicBezTo>
                  <a:pt x="623921" y="6901384"/>
                  <a:pt x="660238" y="6997837"/>
                  <a:pt x="710960" y="7086600"/>
                </a:cubicBezTo>
                <a:cubicBezTo>
                  <a:pt x="740669" y="7138591"/>
                  <a:pt x="896777" y="7375792"/>
                  <a:pt x="962420" y="7429500"/>
                </a:cubicBezTo>
                <a:cubicBezTo>
                  <a:pt x="1001982" y="7461869"/>
                  <a:pt x="1056046" y="7471290"/>
                  <a:pt x="1099580" y="7498080"/>
                </a:cubicBezTo>
                <a:cubicBezTo>
                  <a:pt x="1121885" y="7511806"/>
                  <a:pt x="1321247" y="7664333"/>
                  <a:pt x="1373900" y="7680960"/>
                </a:cubicBezTo>
                <a:cubicBezTo>
                  <a:pt x="1622446" y="7759448"/>
                  <a:pt x="1895153" y="7770136"/>
                  <a:pt x="2128280" y="7886700"/>
                </a:cubicBezTo>
                <a:cubicBezTo>
                  <a:pt x="2586274" y="8115697"/>
                  <a:pt x="1827894" y="7746299"/>
                  <a:pt x="2494040" y="8023860"/>
                </a:cubicBezTo>
                <a:cubicBezTo>
                  <a:pt x="2604137" y="8069734"/>
                  <a:pt x="2707400" y="8130540"/>
                  <a:pt x="2814080" y="8183880"/>
                </a:cubicBezTo>
                <a:cubicBezTo>
                  <a:pt x="2859800" y="8206740"/>
                  <a:pt x="2901116" y="8242435"/>
                  <a:pt x="2951240" y="8252460"/>
                </a:cubicBezTo>
                <a:cubicBezTo>
                  <a:pt x="3027440" y="8267700"/>
                  <a:pt x="3102399" y="8291727"/>
                  <a:pt x="3179840" y="8298180"/>
                </a:cubicBezTo>
                <a:cubicBezTo>
                  <a:pt x="3377422" y="8314645"/>
                  <a:pt x="3576080" y="8313420"/>
                  <a:pt x="3774200" y="8321040"/>
                </a:cubicBezTo>
                <a:cubicBezTo>
                  <a:pt x="3941840" y="8389620"/>
                  <a:pt x="4101403" y="8482851"/>
                  <a:pt x="4277120" y="8526780"/>
                </a:cubicBezTo>
                <a:cubicBezTo>
                  <a:pt x="4660309" y="8622577"/>
                  <a:pt x="4236578" y="8519725"/>
                  <a:pt x="4802900" y="8641080"/>
                </a:cubicBezTo>
                <a:cubicBezTo>
                  <a:pt x="4902307" y="8662381"/>
                  <a:pt x="4999727" y="8693387"/>
                  <a:pt x="5100080" y="8709660"/>
                </a:cubicBezTo>
                <a:cubicBezTo>
                  <a:pt x="5533878" y="8780006"/>
                  <a:pt x="5636251" y="8777507"/>
                  <a:pt x="6037340" y="8801100"/>
                </a:cubicBezTo>
                <a:cubicBezTo>
                  <a:pt x="6570605" y="8934416"/>
                  <a:pt x="6392782" y="8915761"/>
                  <a:pt x="7271780" y="8846820"/>
                </a:cubicBezTo>
                <a:cubicBezTo>
                  <a:pt x="7343848" y="8841168"/>
                  <a:pt x="7410201" y="8804582"/>
                  <a:pt x="7477520" y="8778240"/>
                </a:cubicBezTo>
                <a:cubicBezTo>
                  <a:pt x="8514015" y="8372655"/>
                  <a:pt x="7998373" y="8523967"/>
                  <a:pt x="8574800" y="8366760"/>
                </a:cubicBezTo>
                <a:cubicBezTo>
                  <a:pt x="8924343" y="8104603"/>
                  <a:pt x="8455857" y="8443144"/>
                  <a:pt x="9489200" y="7978140"/>
                </a:cubicBezTo>
                <a:lnTo>
                  <a:pt x="9946400" y="7772400"/>
                </a:lnTo>
                <a:cubicBezTo>
                  <a:pt x="9983257" y="7551258"/>
                  <a:pt x="10122171" y="7105009"/>
                  <a:pt x="9969260" y="6858000"/>
                </a:cubicBezTo>
                <a:cubicBezTo>
                  <a:pt x="9924418" y="6785562"/>
                  <a:pt x="9813713" y="6787532"/>
                  <a:pt x="9740660" y="6743700"/>
                </a:cubicBezTo>
                <a:cubicBezTo>
                  <a:pt x="9698821" y="6718597"/>
                  <a:pt x="9667524" y="6678455"/>
                  <a:pt x="9626360" y="6652260"/>
                </a:cubicBezTo>
                <a:cubicBezTo>
                  <a:pt x="9583235" y="6624817"/>
                  <a:pt x="9531732" y="6612034"/>
                  <a:pt x="9489200" y="6583680"/>
                </a:cubicBezTo>
                <a:cubicBezTo>
                  <a:pt x="9371265" y="6505057"/>
                  <a:pt x="9146300" y="6332220"/>
                  <a:pt x="9146300" y="6332220"/>
                </a:cubicBezTo>
                <a:cubicBezTo>
                  <a:pt x="9115820" y="6286500"/>
                  <a:pt x="9079434" y="6244208"/>
                  <a:pt x="9054860" y="6195060"/>
                </a:cubicBezTo>
                <a:cubicBezTo>
                  <a:pt x="8929381" y="5944102"/>
                  <a:pt x="9030127" y="5561944"/>
                  <a:pt x="9054860" y="5349240"/>
                </a:cubicBezTo>
                <a:cubicBezTo>
                  <a:pt x="9065746" y="5255617"/>
                  <a:pt x="9081288" y="5159224"/>
                  <a:pt x="9123440" y="5074920"/>
                </a:cubicBezTo>
                <a:cubicBezTo>
                  <a:pt x="9174557" y="4972687"/>
                  <a:pt x="9260600" y="4892040"/>
                  <a:pt x="9329180" y="4800600"/>
                </a:cubicBezTo>
                <a:cubicBezTo>
                  <a:pt x="9382520" y="4602480"/>
                  <a:pt x="9424318" y="4400886"/>
                  <a:pt x="9489200" y="4206240"/>
                </a:cubicBezTo>
                <a:cubicBezTo>
                  <a:pt x="9523701" y="4102737"/>
                  <a:pt x="9598718" y="4014602"/>
                  <a:pt x="9626360" y="3909060"/>
                </a:cubicBezTo>
                <a:cubicBezTo>
                  <a:pt x="9763326" y="3386100"/>
                  <a:pt x="9737748" y="3073652"/>
                  <a:pt x="9809240" y="2537460"/>
                </a:cubicBezTo>
                <a:cubicBezTo>
                  <a:pt x="9823659" y="2429315"/>
                  <a:pt x="9854960" y="2324100"/>
                  <a:pt x="9877820" y="2217420"/>
                </a:cubicBezTo>
                <a:cubicBezTo>
                  <a:pt x="9862580" y="2072640"/>
                  <a:pt x="9874641" y="1922306"/>
                  <a:pt x="9832100" y="1783080"/>
                </a:cubicBezTo>
                <a:cubicBezTo>
                  <a:pt x="9748809" y="1510491"/>
                  <a:pt x="9692774" y="1414060"/>
                  <a:pt x="9489200" y="1303020"/>
                </a:cubicBezTo>
                <a:cubicBezTo>
                  <a:pt x="9369533" y="1237747"/>
                  <a:pt x="9244188" y="1183389"/>
                  <a:pt x="9123440" y="1120140"/>
                </a:cubicBezTo>
                <a:cubicBezTo>
                  <a:pt x="8934492" y="1021167"/>
                  <a:pt x="9080569" y="1075370"/>
                  <a:pt x="8940560" y="1028700"/>
                </a:cubicBezTo>
                <a:cubicBezTo>
                  <a:pt x="8481215" y="710692"/>
                  <a:pt x="8819317" y="903732"/>
                  <a:pt x="8437640" y="754380"/>
                </a:cubicBezTo>
                <a:cubicBezTo>
                  <a:pt x="8329556" y="712086"/>
                  <a:pt x="8229745" y="647125"/>
                  <a:pt x="8117600" y="617220"/>
                </a:cubicBezTo>
                <a:cubicBezTo>
                  <a:pt x="7998880" y="585561"/>
                  <a:pt x="7873760" y="586740"/>
                  <a:pt x="7751840" y="571500"/>
                </a:cubicBezTo>
                <a:cubicBezTo>
                  <a:pt x="7660400" y="495300"/>
                  <a:pt x="7565784" y="422758"/>
                  <a:pt x="7477520" y="342900"/>
                </a:cubicBezTo>
                <a:cubicBezTo>
                  <a:pt x="7366401" y="242364"/>
                  <a:pt x="7297204" y="124470"/>
                  <a:pt x="7157480" y="68580"/>
                </a:cubicBezTo>
                <a:cubicBezTo>
                  <a:pt x="7083615" y="39034"/>
                  <a:pt x="7005080" y="22860"/>
                  <a:pt x="6928880" y="0"/>
                </a:cubicBezTo>
                <a:cubicBezTo>
                  <a:pt x="6563120" y="7620"/>
                  <a:pt x="6196362" y="-5199"/>
                  <a:pt x="5831600" y="22860"/>
                </a:cubicBezTo>
                <a:cubicBezTo>
                  <a:pt x="5600529" y="40635"/>
                  <a:pt x="5372890" y="90901"/>
                  <a:pt x="5145800" y="137160"/>
                </a:cubicBezTo>
                <a:cubicBezTo>
                  <a:pt x="4961085" y="174787"/>
                  <a:pt x="4780040" y="228600"/>
                  <a:pt x="4597160" y="274320"/>
                </a:cubicBezTo>
                <a:cubicBezTo>
                  <a:pt x="4252709" y="360433"/>
                  <a:pt x="4412257" y="313094"/>
                  <a:pt x="4117100" y="411480"/>
                </a:cubicBezTo>
                <a:cubicBezTo>
                  <a:pt x="3941840" y="396240"/>
                  <a:pt x="3766082" y="385925"/>
                  <a:pt x="3591320" y="365760"/>
                </a:cubicBezTo>
                <a:cubicBezTo>
                  <a:pt x="3567382" y="362998"/>
                  <a:pt x="3536106" y="362950"/>
                  <a:pt x="3522740" y="342900"/>
                </a:cubicBezTo>
                <a:cubicBezTo>
                  <a:pt x="3501187" y="310571"/>
                  <a:pt x="3529381" y="253886"/>
                  <a:pt x="3499880" y="228600"/>
                </a:cubicBezTo>
                <a:cubicBezTo>
                  <a:pt x="3464688" y="198435"/>
                  <a:pt x="3408957" y="208985"/>
                  <a:pt x="3362720" y="205740"/>
                </a:cubicBezTo>
                <a:cubicBezTo>
                  <a:pt x="2974383" y="178488"/>
                  <a:pt x="2585480" y="160020"/>
                  <a:pt x="2196860" y="137160"/>
                </a:cubicBezTo>
                <a:cubicBezTo>
                  <a:pt x="2090180" y="160020"/>
                  <a:pt x="1982389" y="178200"/>
                  <a:pt x="1876820" y="205740"/>
                </a:cubicBezTo>
                <a:cubicBezTo>
                  <a:pt x="1806871" y="223987"/>
                  <a:pt x="1733068" y="237127"/>
                  <a:pt x="1671080" y="274320"/>
                </a:cubicBezTo>
                <a:cubicBezTo>
                  <a:pt x="1650417" y="286718"/>
                  <a:pt x="1648220" y="342900"/>
                  <a:pt x="1648220" y="34290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9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Two-sample tests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098796" y="4135178"/>
            <a:ext cx="3104696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For low dimensional data, it is often performed by designing and comparing some statistics, e.g. t-test</a:t>
            </a:r>
          </a:p>
        </p:txBody>
      </p:sp>
      <p:pic>
        <p:nvPicPr>
          <p:cNvPr id="2050" name="Picture 2" descr="Independent Samples T-Test - StatsTest.com">
            <a:extLst>
              <a:ext uri="{FF2B5EF4-FFF2-40B4-BE49-F238E27FC236}">
                <a16:creationId xmlns:a16="http://schemas.microsoft.com/office/drawing/2014/main" id="{8574F5CE-4B29-47B6-9E8F-AB95F4F2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79" y="5811682"/>
            <a:ext cx="14343875" cy="696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3967847" y="13784580"/>
            <a:ext cx="26801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two sets of samples, are they from the same normal distribution?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AB7E2-9B4D-4041-92CB-31A9A46BB93F}"/>
              </a:ext>
            </a:extLst>
          </p:cNvPr>
          <p:cNvSpPr txBox="1"/>
          <p:nvPr/>
        </p:nvSpPr>
        <p:spPr>
          <a:xfrm>
            <a:off x="4709160" y="15613380"/>
            <a:ext cx="30792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Easy to perform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Very limited representation power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Difficult to design statistics for high dimensional data, e.g. images, musical waveforms … </a:t>
            </a:r>
          </a:p>
        </p:txBody>
      </p:sp>
    </p:spTree>
    <p:extLst>
      <p:ext uri="{BB962C8B-B14F-4D97-AF65-F5344CB8AC3E}">
        <p14:creationId xmlns:p14="http://schemas.microsoft.com/office/powerpoint/2010/main" val="136759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Use DNN for two-sample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3904162" y="15329974"/>
            <a:ext cx="26801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Avoid the difficulty to design statistics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DNN representation power for this classification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85DDB-47A6-42D3-B5B6-208FDCF3B25C}"/>
              </a:ext>
            </a:extLst>
          </p:cNvPr>
          <p:cNvSpPr/>
          <p:nvPr/>
        </p:nvSpPr>
        <p:spPr bwMode="auto">
          <a:xfrm>
            <a:off x="17876519" y="7205365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B35429-0E01-4567-9EF1-684C1AC88EE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803099" y="9605665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/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𝑠𝑎𝑚𝑒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𝑑𝑖𝑠𝑡𝑟𝑖𝑏𝑢𝑡𝑖𝑜𝑛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blipFill>
                <a:blip r:embed="rId3"/>
                <a:stretch>
                  <a:fillRect r="-7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77EB-3870-4BB8-BE96-A3791FCADDD3}"/>
              </a:ext>
            </a:extLst>
          </p:cNvPr>
          <p:cNvCxnSpPr>
            <a:cxnSpLocks/>
          </p:cNvCxnSpPr>
          <p:nvPr/>
        </p:nvCxnSpPr>
        <p:spPr>
          <a:xfrm>
            <a:off x="13304520" y="7589520"/>
            <a:ext cx="4571999" cy="201614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F03326-B7A2-4137-909B-5FA1B8A3FA3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3304520" y="9605665"/>
            <a:ext cx="4571999" cy="212821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3E68408-11D8-4635-8150-DFB9A1512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292" y="10326564"/>
            <a:ext cx="6389898" cy="2932935"/>
          </a:xfrm>
          <a:prstGeom prst="rect">
            <a:avLst/>
          </a:prstGeom>
        </p:spPr>
      </p:pic>
      <p:pic>
        <p:nvPicPr>
          <p:cNvPr id="5132" name="Picture 12" descr="Cartoon Cat Names: Which Ones Do You Like the Sound Of?">
            <a:extLst>
              <a:ext uri="{FF2B5EF4-FFF2-40B4-BE49-F238E27FC236}">
                <a16:creationId xmlns:a16="http://schemas.microsoft.com/office/drawing/2014/main" id="{A4E03013-D6F6-44B1-8BDE-A2F3ECB8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55" y="5937196"/>
            <a:ext cx="5381936" cy="291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CCABE25-EC8D-42D5-B408-369777FC766C}"/>
              </a:ext>
            </a:extLst>
          </p:cNvPr>
          <p:cNvSpPr/>
          <p:nvPr/>
        </p:nvSpPr>
        <p:spPr>
          <a:xfrm>
            <a:off x="2217420" y="18182467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https://www.thehappycatsite.com/wp-content/uploads/2019/02/Cartoon-Cat-Names-long.jpg</a:t>
            </a:r>
          </a:p>
        </p:txBody>
      </p:sp>
    </p:spTree>
    <p:extLst>
      <p:ext uri="{BB962C8B-B14F-4D97-AF65-F5344CB8AC3E}">
        <p14:creationId xmlns:p14="http://schemas.microsoft.com/office/powerpoint/2010/main" val="943375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A linear design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098796" y="4135178"/>
            <a:ext cx="453996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A linear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4213129" y="14307963"/>
            <a:ext cx="26801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Two key ideas</a:t>
            </a:r>
          </a:p>
          <a:p>
            <a:r>
              <a:rPr lang="en-US" dirty="0"/>
              <a:t>	Use DNN for generator and discriminator</a:t>
            </a:r>
          </a:p>
          <a:p>
            <a:r>
              <a:rPr lang="en-US" dirty="0"/>
              <a:t>	Directly generate samples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85DDB-47A6-42D3-B5B6-208FDCF3B25C}"/>
              </a:ext>
            </a:extLst>
          </p:cNvPr>
          <p:cNvSpPr/>
          <p:nvPr/>
        </p:nvSpPr>
        <p:spPr bwMode="auto">
          <a:xfrm>
            <a:off x="17876519" y="7205365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B35429-0E01-4567-9EF1-684C1AC88EE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803099" y="9605665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/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339" y="8804323"/>
                <a:ext cx="4919796" cy="1602683"/>
              </a:xfrm>
              <a:prstGeom prst="rect">
                <a:avLst/>
              </a:prstGeom>
              <a:blipFill>
                <a:blip r:embed="rId3"/>
                <a:stretch>
                  <a:fillRect r="-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6DFFB9D-5980-4074-BF6A-856FDCAF0584}"/>
              </a:ext>
            </a:extLst>
          </p:cNvPr>
          <p:cNvSpPr/>
          <p:nvPr/>
        </p:nvSpPr>
        <p:spPr bwMode="auto">
          <a:xfrm>
            <a:off x="7886699" y="7205365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DEC917B-0A3C-4924-B4AE-97E8ABF18629}"/>
                  </a:ext>
                </a:extLst>
              </p:cNvPr>
              <p:cNvSpPr/>
              <p:nvPr/>
            </p:nvSpPr>
            <p:spPr>
              <a:xfrm>
                <a:off x="2764571" y="9144000"/>
                <a:ext cx="73449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DEC917B-0A3C-4924-B4AE-97E8ABF18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571" y="9144000"/>
                <a:ext cx="73449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5EC0E3-1E63-4FD4-BCD2-183D580120C1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3499067" y="9605665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77EB-3870-4BB8-BE96-A3791FCADDD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4813279" y="9605665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4E009D-B26F-474C-8B2D-7CFA8617F86D}"/>
              </a:ext>
            </a:extLst>
          </p:cNvPr>
          <p:cNvSpPr txBox="1"/>
          <p:nvPr/>
        </p:nvSpPr>
        <p:spPr>
          <a:xfrm>
            <a:off x="2764571" y="11719144"/>
            <a:ext cx="9761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</a:t>
            </a:r>
          </a:p>
          <a:p>
            <a:r>
              <a:rPr lang="en-US" dirty="0"/>
              <a:t>z=</a:t>
            </a:r>
            <a:r>
              <a:rPr lang="en-US" dirty="0" err="1"/>
              <a:t>np.random.rand</a:t>
            </a:r>
            <a:r>
              <a:rPr lang="en-US" dirty="0"/>
              <a:t>(N, D)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E70FA8-9CCD-4408-98FA-207E9179B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4372" y="6752650"/>
            <a:ext cx="2629614" cy="2629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D81F81-67DC-41A4-BB0E-892627CEEA3F}"/>
              </a:ext>
            </a:extLst>
          </p:cNvPr>
          <p:cNvSpPr txBox="1"/>
          <p:nvPr/>
        </p:nvSpPr>
        <p:spPr>
          <a:xfrm>
            <a:off x="22494240" y="14816123"/>
            <a:ext cx="13418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hard to evaluate sample quality</a:t>
            </a:r>
          </a:p>
        </p:txBody>
      </p:sp>
    </p:spTree>
    <p:extLst>
      <p:ext uri="{BB962C8B-B14F-4D97-AF65-F5344CB8AC3E}">
        <p14:creationId xmlns:p14="http://schemas.microsoft.com/office/powerpoint/2010/main" val="7451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G/D gaming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D3F03-98D1-420E-B1FD-A4AE31834684}"/>
              </a:ext>
            </a:extLst>
          </p:cNvPr>
          <p:cNvSpPr txBox="1"/>
          <p:nvPr/>
        </p:nvSpPr>
        <p:spPr>
          <a:xfrm>
            <a:off x="4267196" y="14722679"/>
            <a:ext cx="26801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Three key ideas</a:t>
            </a:r>
          </a:p>
          <a:p>
            <a:r>
              <a:rPr lang="en-US" dirty="0"/>
              <a:t>	Use DNN for generator and discriminator</a:t>
            </a:r>
          </a:p>
          <a:p>
            <a:r>
              <a:rPr lang="en-US" dirty="0"/>
              <a:t>	Directly generate samples</a:t>
            </a:r>
          </a:p>
          <a:p>
            <a:r>
              <a:rPr lang="en-US" dirty="0"/>
              <a:t>	G/D gaming design, give discriminator real samples to train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85DDB-47A6-42D3-B5B6-208FDCF3B25C}"/>
              </a:ext>
            </a:extLst>
          </p:cNvPr>
          <p:cNvSpPr/>
          <p:nvPr/>
        </p:nvSpPr>
        <p:spPr bwMode="auto">
          <a:xfrm>
            <a:off x="19325077" y="4490461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B35429-0E01-4567-9EF1-684C1AC88EE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251657" y="6890761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/>
              <p:nvPr/>
            </p:nvSpPr>
            <p:spPr>
              <a:xfrm>
                <a:off x="29314897" y="6089419"/>
                <a:ext cx="4919796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𝑔𝑒𝑛𝑒𝑟𝑎𝑡𝑒𝑑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3200D-6D4E-42E7-B28B-1D4E10C63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4897" y="6089419"/>
                <a:ext cx="4919796" cy="1602683"/>
              </a:xfrm>
              <a:prstGeom prst="rect">
                <a:avLst/>
              </a:prstGeom>
              <a:blipFill>
                <a:blip r:embed="rId3"/>
                <a:stretch>
                  <a:fillRect r="-8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6DFFB9D-5980-4074-BF6A-856FDCAF0584}"/>
              </a:ext>
            </a:extLst>
          </p:cNvPr>
          <p:cNvSpPr/>
          <p:nvPr/>
        </p:nvSpPr>
        <p:spPr bwMode="auto">
          <a:xfrm>
            <a:off x="9335257" y="4490461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5EC0E3-1E63-4FD4-BCD2-183D580120C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947625" y="6890761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2577EB-3870-4BB8-BE96-A3791FCADDD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6261837" y="6890761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FE70FA8-9CCD-4408-98FA-207E9179B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930" y="4037746"/>
            <a:ext cx="2629614" cy="2629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D81F81-67DC-41A4-BB0E-892627CEEA3F}"/>
              </a:ext>
            </a:extLst>
          </p:cNvPr>
          <p:cNvSpPr txBox="1"/>
          <p:nvPr/>
        </p:nvSpPr>
        <p:spPr>
          <a:xfrm>
            <a:off x="23157180" y="13221574"/>
            <a:ext cx="1085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Generative adversarial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4487CE-3A23-4891-B132-83ED4E94CE6F}"/>
              </a:ext>
            </a:extLst>
          </p:cNvPr>
          <p:cNvSpPr/>
          <p:nvPr/>
        </p:nvSpPr>
        <p:spPr>
          <a:xfrm>
            <a:off x="2228067" y="18201337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5F125B8-F715-4CE8-BA04-F0E57D406339}"/>
              </a:ext>
            </a:extLst>
          </p:cNvPr>
          <p:cNvCxnSpPr>
            <a:endCxn id="8" idx="2"/>
          </p:cNvCxnSpPr>
          <p:nvPr/>
        </p:nvCxnSpPr>
        <p:spPr>
          <a:xfrm flipV="1">
            <a:off x="15430500" y="9291061"/>
            <a:ext cx="7357867" cy="3373379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8AD0CD-3C2F-4E31-AA14-3CB39FFD280B}"/>
              </a:ext>
            </a:extLst>
          </p:cNvPr>
          <p:cNvSpPr txBox="1"/>
          <p:nvPr/>
        </p:nvSpPr>
        <p:spPr>
          <a:xfrm>
            <a:off x="16928502" y="7352426"/>
            <a:ext cx="213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0F5E1-F896-4DE7-834F-F2C872C23C16}"/>
                  </a:ext>
                </a:extLst>
              </p:cNvPr>
              <p:cNvSpPr txBox="1"/>
              <p:nvPr/>
            </p:nvSpPr>
            <p:spPr>
              <a:xfrm>
                <a:off x="12382879" y="12101207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10F5E1-F896-4DE7-834F-F2C872C23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879" y="12101207"/>
                <a:ext cx="2134042" cy="923330"/>
              </a:xfrm>
              <a:prstGeom prst="rect">
                <a:avLst/>
              </a:prstGeom>
              <a:blipFill>
                <a:blip r:embed="rId5"/>
                <a:stretch>
                  <a:fillRect r="-16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2A0583-BB99-412F-A016-4AF5577E7D21}"/>
                  </a:ext>
                </a:extLst>
              </p:cNvPr>
              <p:cNvSpPr txBox="1"/>
              <p:nvPr/>
            </p:nvSpPr>
            <p:spPr>
              <a:xfrm>
                <a:off x="2960608" y="6231533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2A0583-BB99-412F-A016-4AF5577E7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608" y="6231533"/>
                <a:ext cx="213404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587A014-699D-4A9A-B82B-E2AE9D968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456" y="11159670"/>
            <a:ext cx="4387633" cy="29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3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G/D gaming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CD3F03-98D1-420E-B1FD-A4AE31834684}"/>
                  </a:ext>
                </a:extLst>
              </p:cNvPr>
              <p:cNvSpPr txBox="1"/>
              <p:nvPr/>
            </p:nvSpPr>
            <p:spPr>
              <a:xfrm>
                <a:off x="2228067" y="11600954"/>
                <a:ext cx="32862033" cy="5158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Generator model is used to generate new samples by learning data distribution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Discriminator is used to classify whether inputs are from real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or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Generator tries to generate “real” sample to fool discriminator; Discriminator tries to classify real sample from generated ones to the highest accuracy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CD3F03-98D1-420E-B1FD-A4AE31834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067" y="11600954"/>
                <a:ext cx="32862033" cy="5158272"/>
              </a:xfrm>
              <a:prstGeom prst="rect">
                <a:avLst/>
              </a:prstGeom>
              <a:blipFill>
                <a:blip r:embed="rId3"/>
                <a:stretch>
                  <a:fillRect l="-890" t="-3310" b="-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04487CE-3A23-4891-B132-83ED4E94CE6F}"/>
              </a:ext>
            </a:extLst>
          </p:cNvPr>
          <p:cNvSpPr/>
          <p:nvPr/>
        </p:nvSpPr>
        <p:spPr>
          <a:xfrm>
            <a:off x="2268916" y="18201337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EAA07-4924-4E68-8AE3-69A4F4A9AF29}"/>
              </a:ext>
            </a:extLst>
          </p:cNvPr>
          <p:cNvGrpSpPr>
            <a:grpSpLocks noChangeAspect="1"/>
          </p:cNvGrpSpPr>
          <p:nvPr/>
        </p:nvGrpSpPr>
        <p:grpSpPr>
          <a:xfrm>
            <a:off x="7944088" y="3708477"/>
            <a:ext cx="22635066" cy="7354813"/>
            <a:chOff x="2960608" y="4037746"/>
            <a:chExt cx="31274085" cy="10161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385DDB-47A6-42D3-B5B6-208FDCF3B25C}"/>
                </a:ext>
              </a:extLst>
            </p:cNvPr>
            <p:cNvSpPr/>
            <p:nvPr/>
          </p:nvSpPr>
          <p:spPr bwMode="auto">
            <a:xfrm>
              <a:off x="19325077" y="4490461"/>
              <a:ext cx="6926580" cy="480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4000" b="1" dirty="0">
                  <a:latin typeface="Arial"/>
                </a:rPr>
                <a:t>Discriminator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B35429-0E01-4567-9EF1-684C1AC88EE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6251657" y="6890761"/>
              <a:ext cx="306324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03200D-6D4E-42E7-B28B-1D4E10C6362B}"/>
                    </a:ext>
                  </a:extLst>
                </p:cNvPr>
                <p:cNvSpPr txBox="1"/>
                <p:nvPr/>
              </p:nvSpPr>
              <p:spPr>
                <a:xfrm>
                  <a:off x="29314897" y="6089419"/>
                  <a:ext cx="4919796" cy="1645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1, 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𝑓𝑟𝑜𝑚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𝑟𝑒𝑎𝑙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𝑔𝑒𝑛𝑒𝑟𝑎𝑡𝑒𝑑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03200D-6D4E-42E7-B28B-1D4E10C63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4897" y="6089419"/>
                  <a:ext cx="4919796" cy="1645341"/>
                </a:xfrm>
                <a:prstGeom prst="rect">
                  <a:avLst/>
                </a:prstGeom>
                <a:blipFill>
                  <a:blip r:embed="rId4"/>
                  <a:stretch>
                    <a:fillRect r="-94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DFFB9D-5980-4074-BF6A-856FDCAF0584}"/>
                </a:ext>
              </a:extLst>
            </p:cNvPr>
            <p:cNvSpPr/>
            <p:nvPr/>
          </p:nvSpPr>
          <p:spPr bwMode="auto">
            <a:xfrm>
              <a:off x="9335257" y="4490461"/>
              <a:ext cx="6926580" cy="4800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4000" b="1" dirty="0">
                  <a:latin typeface="Arial"/>
                </a:rPr>
                <a:t>Generator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F5EC0E3-1E63-4FD4-BCD2-183D580120C1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47625" y="6890761"/>
              <a:ext cx="4387632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2577EB-3870-4BB8-BE96-A3791FCADDD3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6261837" y="6890761"/>
              <a:ext cx="3063240" cy="0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FE70FA8-9CCD-4408-98FA-207E9179B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32930" y="4037746"/>
              <a:ext cx="2629614" cy="26296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D81F81-67DC-41A4-BB0E-892627CEEA3F}"/>
                </a:ext>
              </a:extLst>
            </p:cNvPr>
            <p:cNvSpPr txBox="1"/>
            <p:nvPr/>
          </p:nvSpPr>
          <p:spPr>
            <a:xfrm>
              <a:off x="23157180" y="13221574"/>
              <a:ext cx="10858501" cy="97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i="1" dirty="0"/>
                <a:t>Generative adversarial network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75F125B8-F715-4CE8-BA04-F0E57D406339}"/>
                </a:ext>
              </a:extLst>
            </p:cNvPr>
            <p:cNvCxnSpPr>
              <a:endCxn id="8" idx="2"/>
            </p:cNvCxnSpPr>
            <p:nvPr/>
          </p:nvCxnSpPr>
          <p:spPr>
            <a:xfrm flipV="1">
              <a:off x="15430500" y="9291061"/>
              <a:ext cx="7357867" cy="3373379"/>
            </a:xfrm>
            <a:prstGeom prst="bentConnector2">
              <a:avLst/>
            </a:prstGeom>
            <a:ln w="1016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8AD0CD-3C2F-4E31-AA14-3CB39FFD280B}"/>
                </a:ext>
              </a:extLst>
            </p:cNvPr>
            <p:cNvSpPr txBox="1"/>
            <p:nvPr/>
          </p:nvSpPr>
          <p:spPr>
            <a:xfrm>
              <a:off x="16928502" y="7352426"/>
              <a:ext cx="2134041" cy="97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G(z)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D10F5E1-F896-4DE7-834F-F2C872C23C16}"/>
                    </a:ext>
                  </a:extLst>
                </p:cNvPr>
                <p:cNvSpPr txBox="1"/>
                <p:nvPr/>
              </p:nvSpPr>
              <p:spPr>
                <a:xfrm>
                  <a:off x="12382879" y="12101208"/>
                  <a:ext cx="2134041" cy="978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D10F5E1-F896-4DE7-834F-F2C872C23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2879" y="12101208"/>
                  <a:ext cx="2134041" cy="978061"/>
                </a:xfrm>
                <a:prstGeom prst="rect">
                  <a:avLst/>
                </a:prstGeom>
                <a:blipFill>
                  <a:blip r:embed="rId6"/>
                  <a:stretch>
                    <a:fillRect r="-205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12A0583-BB99-412F-A016-4AF5577E7D21}"/>
                    </a:ext>
                  </a:extLst>
                </p:cNvPr>
                <p:cNvSpPr txBox="1"/>
                <p:nvPr/>
              </p:nvSpPr>
              <p:spPr>
                <a:xfrm>
                  <a:off x="2960608" y="6231533"/>
                  <a:ext cx="2134041" cy="978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12A0583-BB99-412F-A016-4AF5577E7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0608" y="6231533"/>
                  <a:ext cx="2134041" cy="9780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87A014-699D-4A9A-B82B-E2AE9D96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38456" y="11159670"/>
              <a:ext cx="4387633" cy="2926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444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/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8E992F-80D9-4C5D-BDAB-8E89BED7994F}"/>
                  </a:ext>
                </a:extLst>
              </p:cNvPr>
              <p:cNvSpPr txBox="1"/>
              <p:nvPr/>
            </p:nvSpPr>
            <p:spPr>
              <a:xfrm>
                <a:off x="2651760" y="6240780"/>
                <a:ext cx="30746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Recall the binary cross-entropy loss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y is the model probability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8E992F-80D9-4C5D-BDAB-8E89BED7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6240780"/>
                <a:ext cx="30746700" cy="923330"/>
              </a:xfrm>
              <a:prstGeom prst="rect">
                <a:avLst/>
              </a:prstGeom>
              <a:blipFill>
                <a:blip r:embed="rId4"/>
                <a:stretch>
                  <a:fillRect l="-95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/>
              <p:nvPr/>
            </p:nvSpPr>
            <p:spPr>
              <a:xfrm>
                <a:off x="2651760" y="8541660"/>
                <a:ext cx="30746700" cy="92333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from </a:t>
                </a:r>
                <a:r>
                  <a:rPr lang="en-US" b="1" dirty="0"/>
                  <a:t>Real</a:t>
                </a:r>
                <a:r>
                  <a:rPr lang="en-US" dirty="0"/>
                  <a:t> data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8541660"/>
                <a:ext cx="30746700" cy="923330"/>
              </a:xfrm>
              <a:prstGeom prst="rect">
                <a:avLst/>
              </a:prstGeom>
              <a:blipFill>
                <a:blip r:embed="rId5"/>
                <a:stretch>
                  <a:fillRect l="-95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9172E-F68F-43C8-87C4-1C940C0AD429}"/>
                  </a:ext>
                </a:extLst>
              </p:cNvPr>
              <p:cNvSpPr txBox="1"/>
              <p:nvPr/>
            </p:nvSpPr>
            <p:spPr>
              <a:xfrm>
                <a:off x="3098796" y="10069607"/>
                <a:ext cx="24721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[0.0, 1.0]</m:t>
                    </m:r>
                  </m:oMath>
                </a14:m>
                <a:r>
                  <a:rPr lang="en-US" dirty="0"/>
                  <a:t>, this term will be maximized when D(x)=1.0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9172E-F68F-43C8-87C4-1C940C0AD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96" y="10069607"/>
                <a:ext cx="24721824" cy="923330"/>
              </a:xfrm>
              <a:prstGeom prst="rect">
                <a:avLst/>
              </a:prstGeom>
              <a:blipFill>
                <a:blip r:embed="rId6"/>
                <a:stretch>
                  <a:fillRect l="-1307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F4125D8-DBA7-416F-9B8A-5D49DBF746F3}"/>
              </a:ext>
            </a:extLst>
          </p:cNvPr>
          <p:cNvSpPr txBox="1"/>
          <p:nvPr/>
        </p:nvSpPr>
        <p:spPr>
          <a:xfrm>
            <a:off x="3098796" y="11436895"/>
            <a:ext cx="2801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real</a:t>
            </a:r>
            <a:r>
              <a:rPr lang="en-US" dirty="0"/>
              <a:t> samples from data distribution, discriminator assigns probability 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/>
              <p:nvPr/>
            </p:nvSpPr>
            <p:spPr>
              <a:xfrm>
                <a:off x="2651760" y="13769016"/>
                <a:ext cx="30746700" cy="92333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generated from generator: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13769016"/>
                <a:ext cx="30746700" cy="923330"/>
              </a:xfrm>
              <a:prstGeom prst="rect">
                <a:avLst/>
              </a:prstGeom>
              <a:blipFill>
                <a:blip r:embed="rId7"/>
                <a:stretch>
                  <a:fillRect l="-95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794A863-7145-49AD-8341-D247EB3CD76A}"/>
              </a:ext>
            </a:extLst>
          </p:cNvPr>
          <p:cNvSpPr txBox="1"/>
          <p:nvPr/>
        </p:nvSpPr>
        <p:spPr>
          <a:xfrm>
            <a:off x="3098796" y="15336210"/>
            <a:ext cx="2801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fake</a:t>
            </a:r>
            <a:r>
              <a:rPr lang="en-US" dirty="0"/>
              <a:t> samples generated by G, discriminator assigns probability 0.0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39FE3-877B-4742-8924-C2DA3B194047}"/>
              </a:ext>
            </a:extLst>
          </p:cNvPr>
          <p:cNvSpPr txBox="1"/>
          <p:nvPr/>
        </p:nvSpPr>
        <p:spPr>
          <a:xfrm>
            <a:off x="29789506" y="3566433"/>
            <a:ext cx="5734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When training D, G is fixed</a:t>
            </a:r>
          </a:p>
        </p:txBody>
      </p:sp>
    </p:spTree>
    <p:extLst>
      <p:ext uri="{BB962C8B-B14F-4D97-AF65-F5344CB8AC3E}">
        <p14:creationId xmlns:p14="http://schemas.microsoft.com/office/powerpoint/2010/main" val="251521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Discriminator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/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464" y="4005015"/>
                <a:ext cx="16769335" cy="108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C239FE3-877B-4742-8924-C2DA3B194047}"/>
              </a:ext>
            </a:extLst>
          </p:cNvPr>
          <p:cNvSpPr txBox="1"/>
          <p:nvPr/>
        </p:nvSpPr>
        <p:spPr>
          <a:xfrm>
            <a:off x="29789506" y="3566433"/>
            <a:ext cx="5734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When training D, G is fixed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75A595-B5FC-4C55-8643-C26F1EE3466F}"/>
                  </a:ext>
                </a:extLst>
              </p:cNvPr>
              <p:cNvSpPr/>
              <p:nvPr/>
            </p:nvSpPr>
            <p:spPr>
              <a:xfrm>
                <a:off x="2901431" y="5679356"/>
                <a:ext cx="29109187" cy="4451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75A595-B5FC-4C55-8643-C26F1EE34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31" y="5679356"/>
                <a:ext cx="29109187" cy="4451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5D95CDD-6814-42A7-8694-1048FBA37520}"/>
              </a:ext>
            </a:extLst>
          </p:cNvPr>
          <p:cNvSpPr txBox="1"/>
          <p:nvPr/>
        </p:nvSpPr>
        <p:spPr>
          <a:xfrm>
            <a:off x="2537460" y="10973553"/>
            <a:ext cx="13967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discriminator to maximize cost?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BED99-9DFA-4DC5-AB75-51E40D8E6489}"/>
              </a:ext>
            </a:extLst>
          </p:cNvPr>
          <p:cNvSpPr txBox="1"/>
          <p:nvPr/>
        </p:nvSpPr>
        <p:spPr>
          <a:xfrm>
            <a:off x="3794760" y="12572579"/>
            <a:ext cx="13967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a specific x, take the derivative to 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F88202-675D-41AD-8379-3752D2251697}"/>
                  </a:ext>
                </a:extLst>
              </p:cNvPr>
              <p:cNvSpPr/>
              <p:nvPr/>
            </p:nvSpPr>
            <p:spPr>
              <a:xfrm>
                <a:off x="6035040" y="13927931"/>
                <a:ext cx="21433175" cy="1954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F88202-675D-41AD-8379-3752D2251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40" y="13927931"/>
                <a:ext cx="21433175" cy="1954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45D04E5-33E0-4FD2-8C21-284F672E903F}"/>
              </a:ext>
            </a:extLst>
          </p:cNvPr>
          <p:cNvSpPr txBox="1"/>
          <p:nvPr/>
        </p:nvSpPr>
        <p:spPr>
          <a:xfrm>
            <a:off x="3794760" y="16901630"/>
            <a:ext cx="19362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the derivative be 0, we get the optimal discriminator: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22A110-C760-4EB1-BBC1-2DF0E38DCED9}"/>
                  </a:ext>
                </a:extLst>
              </p:cNvPr>
              <p:cNvSpPr/>
              <p:nvPr/>
            </p:nvSpPr>
            <p:spPr>
              <a:xfrm>
                <a:off x="21283184" y="16549023"/>
                <a:ext cx="8147230" cy="1846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22A110-C760-4EB1-BBC1-2DF0E38DC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4" y="16549023"/>
                <a:ext cx="8147230" cy="18464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51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C7240-CC8D-4656-8FC5-176FB5219549}"/>
              </a:ext>
            </a:extLst>
          </p:cNvPr>
          <p:cNvSpPr txBox="1"/>
          <p:nvPr/>
        </p:nvSpPr>
        <p:spPr>
          <a:xfrm>
            <a:off x="2651760" y="7236995"/>
            <a:ext cx="3074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Only the 2</a:t>
            </a:r>
            <a:r>
              <a:rPr lang="en-US" baseline="30000" dirty="0"/>
              <a:t>nd</a:t>
            </a:r>
            <a:r>
              <a:rPr lang="en-US" dirty="0"/>
              <a:t> term has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/>
              <p:nvPr/>
            </p:nvSpPr>
            <p:spPr>
              <a:xfrm>
                <a:off x="2651760" y="9800046"/>
                <a:ext cx="30746700" cy="92333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If the generator is so good that D is 100% fooled, with D(G(z))=1.0, loss is minimized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9800046"/>
                <a:ext cx="30746700" cy="923330"/>
              </a:xfrm>
              <a:prstGeom prst="rect">
                <a:avLst/>
              </a:prstGeom>
              <a:blipFill>
                <a:blip r:embed="rId3"/>
                <a:stretch>
                  <a:fillRect l="-952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C239FE3-877B-4742-8924-C2DA3B194047}"/>
              </a:ext>
            </a:extLst>
          </p:cNvPr>
          <p:cNvSpPr txBox="1"/>
          <p:nvPr/>
        </p:nvSpPr>
        <p:spPr>
          <a:xfrm>
            <a:off x="29789506" y="3566433"/>
            <a:ext cx="5734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When training G, D is fixed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0DB66-EA6E-43AF-90A4-19B3BD29927D}"/>
                  </a:ext>
                </a:extLst>
              </p:cNvPr>
              <p:cNvSpPr txBox="1"/>
              <p:nvPr/>
            </p:nvSpPr>
            <p:spPr>
              <a:xfrm>
                <a:off x="2821936" y="4005015"/>
                <a:ext cx="24747224" cy="1991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0DB66-EA6E-43AF-90A4-19B3BD29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936" y="4005015"/>
                <a:ext cx="24747224" cy="19915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52E886-FEFA-4433-B1BD-9AB5F038591F}"/>
                  </a:ext>
                </a:extLst>
              </p:cNvPr>
              <p:cNvSpPr txBox="1"/>
              <p:nvPr/>
            </p:nvSpPr>
            <p:spPr>
              <a:xfrm>
                <a:off x="4782445" y="12247321"/>
                <a:ext cx="24747224" cy="1991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52E886-FEFA-4433-B1BD-9AB5F0385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445" y="12247321"/>
                <a:ext cx="24747224" cy="1991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A27BC33-BB89-45E2-B67E-EFDE1AF5AFFC}"/>
              </a:ext>
            </a:extLst>
          </p:cNvPr>
          <p:cNvSpPr txBox="1"/>
          <p:nvPr/>
        </p:nvSpPr>
        <p:spPr>
          <a:xfrm>
            <a:off x="2651761" y="15544800"/>
            <a:ext cx="31272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GAN loss is often written as this min-max problem: the goal is to jointly train two networks (D and G), maximize loss to train D and minimize loss to train G</a:t>
            </a:r>
          </a:p>
        </p:txBody>
      </p:sp>
    </p:spTree>
    <p:extLst>
      <p:ext uri="{BB962C8B-B14F-4D97-AF65-F5344CB8AC3E}">
        <p14:creationId xmlns:p14="http://schemas.microsoft.com/office/powerpoint/2010/main" val="48979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at the optimal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/>
              <p:nvPr/>
            </p:nvSpPr>
            <p:spPr>
              <a:xfrm>
                <a:off x="9903332" y="3878396"/>
                <a:ext cx="16769335" cy="908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B3F05-6F06-4CE7-BC23-0B252C662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32" y="3878396"/>
                <a:ext cx="16769335" cy="908710"/>
              </a:xfrm>
              <a:prstGeom prst="rect">
                <a:avLst/>
              </a:prstGeom>
              <a:blipFill>
                <a:blip r:embed="rId3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60EE92-38A9-451B-A29A-93E469A87B1F}"/>
                  </a:ext>
                </a:extLst>
              </p:cNvPr>
              <p:cNvSpPr/>
              <p:nvPr/>
            </p:nvSpPr>
            <p:spPr>
              <a:xfrm>
                <a:off x="13739384" y="5621943"/>
                <a:ext cx="8147230" cy="1846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60EE92-38A9-451B-A29A-93E469A87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9384" y="5621943"/>
                <a:ext cx="8147230" cy="18464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/>
              <p:nvPr/>
            </p:nvSpPr>
            <p:spPr>
              <a:xfrm>
                <a:off x="2588132" y="8289754"/>
                <a:ext cx="32277439" cy="8069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fName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𝑑𝑎𝑡𝑎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132" y="8289754"/>
                <a:ext cx="32277439" cy="806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/>
              <p:nvPr/>
            </p:nvSpPr>
            <p:spPr>
              <a:xfrm>
                <a:off x="2123046" y="16855624"/>
                <a:ext cx="14230434" cy="1351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is the KL divergence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046" y="16855624"/>
                <a:ext cx="14230434" cy="1351267"/>
              </a:xfrm>
              <a:prstGeom prst="rect">
                <a:avLst/>
              </a:prstGeom>
              <a:blipFill>
                <a:blip r:embed="rId6"/>
                <a:stretch>
                  <a:fillRect r="-1456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31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Generative and discriminative model</a:t>
            </a:r>
          </a:p>
          <a:p>
            <a:r>
              <a:rPr lang="en-US" sz="8800" dirty="0"/>
              <a:t>Generative model, introduction</a:t>
            </a:r>
          </a:p>
          <a:p>
            <a:r>
              <a:rPr lang="en-US" sz="8800" dirty="0"/>
              <a:t>Key ideas motivating Generative Adversarial Network (GAN)</a:t>
            </a:r>
          </a:p>
          <a:p>
            <a:r>
              <a:rPr lang="en-US" sz="8800" dirty="0"/>
              <a:t>G/D game</a:t>
            </a:r>
          </a:p>
          <a:p>
            <a:r>
              <a:rPr lang="en-US" sz="8800" dirty="0"/>
              <a:t>Optimal solution of G/D gaming</a:t>
            </a:r>
          </a:p>
          <a:p>
            <a:r>
              <a:rPr lang="en-US" sz="8800" dirty="0"/>
              <a:t>Conditional GAN and Cycle GAN</a:t>
            </a:r>
          </a:p>
          <a:p>
            <a:r>
              <a:rPr lang="en-US" sz="8800" dirty="0"/>
              <a:t>Further extension of </a:t>
            </a:r>
            <a:r>
              <a:rPr lang="en-US" sz="8800"/>
              <a:t>GAN framework</a:t>
            </a:r>
            <a:endParaRPr lang="en-US" sz="8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at the optimal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/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/>
              <p:nvPr/>
            </p:nvSpPr>
            <p:spPr>
              <a:xfrm>
                <a:off x="2557386" y="7036936"/>
                <a:ext cx="22539375" cy="1351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is the KL divergence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F8206-28FF-4474-8384-7DE486F30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7036936"/>
                <a:ext cx="22539375" cy="1351267"/>
              </a:xfrm>
              <a:prstGeom prst="rect">
                <a:avLst/>
              </a:prstGeom>
              <a:blipFill>
                <a:blip r:embed="rId4"/>
                <a:stretch>
                  <a:fillRect r="-568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/>
              <p:nvPr/>
            </p:nvSpPr>
            <p:spPr>
              <a:xfrm>
                <a:off x="2557386" y="9209374"/>
                <a:ext cx="611738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p=q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9209374"/>
                <a:ext cx="6117380" cy="923330"/>
              </a:xfrm>
              <a:prstGeom prst="rect">
                <a:avLst/>
              </a:prstGeom>
              <a:blipFill>
                <a:blip r:embed="rId5"/>
                <a:stretch>
                  <a:fillRect t="-18543" r="-4487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40809E-BABE-443A-9D26-501A85973E65}"/>
                  </a:ext>
                </a:extLst>
              </p:cNvPr>
              <p:cNvSpPr txBox="1"/>
              <p:nvPr/>
            </p:nvSpPr>
            <p:spPr>
              <a:xfrm>
                <a:off x="2557386" y="11308635"/>
                <a:ext cx="3202686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Therefore, when we achieve the best discriminator, the best generate which minimizes the loss is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40809E-BABE-443A-9D26-501A85973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11308635"/>
                <a:ext cx="32026860" cy="1754326"/>
              </a:xfrm>
              <a:prstGeom prst="rect">
                <a:avLst/>
              </a:prstGeom>
              <a:blipFill>
                <a:blip r:embed="rId6"/>
                <a:stretch>
                  <a:fillRect l="-1028" t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/>
              <p:nvPr/>
            </p:nvSpPr>
            <p:spPr>
              <a:xfrm>
                <a:off x="15712629" y="14238892"/>
                <a:ext cx="571637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2629" y="14238892"/>
                <a:ext cx="571637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993C1C-982C-4E24-B98F-7CCDFC097923}"/>
              </a:ext>
            </a:extLst>
          </p:cNvPr>
          <p:cNvSpPr txBox="1"/>
          <p:nvPr/>
        </p:nvSpPr>
        <p:spPr>
          <a:xfrm>
            <a:off x="2240280" y="16184880"/>
            <a:ext cx="33695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Theorem: If the generator can be updated in the </a:t>
            </a:r>
            <a:r>
              <a:rPr lang="en-US" b="1" dirty="0"/>
              <a:t>functional space</a:t>
            </a:r>
            <a:r>
              <a:rPr lang="en-US" dirty="0"/>
              <a:t> and discriminator is </a:t>
            </a:r>
            <a:r>
              <a:rPr lang="en-US" b="1" dirty="0"/>
              <a:t>optimized in each step</a:t>
            </a:r>
            <a:r>
              <a:rPr lang="en-US" dirty="0"/>
              <a:t>, this optimal loss can be achieved.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6E66CF-A108-4842-95D7-FDBD17769E25}"/>
              </a:ext>
            </a:extLst>
          </p:cNvPr>
          <p:cNvSpPr/>
          <p:nvPr/>
        </p:nvSpPr>
        <p:spPr>
          <a:xfrm>
            <a:off x="2268916" y="18201337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</p:spTree>
    <p:extLst>
      <p:ext uri="{BB962C8B-B14F-4D97-AF65-F5344CB8AC3E}">
        <p14:creationId xmlns:p14="http://schemas.microsoft.com/office/powerpoint/2010/main" val="1474288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loss: Jenson-Shannon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/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A6B60D-2169-469B-86A6-C16E2153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23" y="4408599"/>
                <a:ext cx="32277439" cy="1867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/>
              <p:nvPr/>
            </p:nvSpPr>
            <p:spPr>
              <a:xfrm>
                <a:off x="2557386" y="7725051"/>
                <a:ext cx="8422177" cy="1815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2047A8-722E-46A7-A6C9-5CDBFE6EB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86" y="7725051"/>
                <a:ext cx="8422177" cy="1815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/>
              <p:nvPr/>
            </p:nvSpPr>
            <p:spPr>
              <a:xfrm>
                <a:off x="14657990" y="14144317"/>
                <a:ext cx="10899202" cy="981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𝐽𝑆𝐷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6CA69-BC1A-41D2-BDB7-9187D05CD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7990" y="14144317"/>
                <a:ext cx="10899202" cy="981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D2F21C-EC56-445A-ADF5-6AF71006CB61}"/>
                  </a:ext>
                </a:extLst>
              </p:cNvPr>
              <p:cNvSpPr/>
              <p:nvPr/>
            </p:nvSpPr>
            <p:spPr>
              <a:xfrm>
                <a:off x="5880252" y="10048768"/>
                <a:ext cx="14415805" cy="1671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𝐽𝑆𝐷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D2F21C-EC56-445A-ADF5-6AF71006C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252" y="10048768"/>
                <a:ext cx="14415805" cy="16710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BDF3D68-C43E-40D0-A2D4-E11BBD3B11A3}"/>
              </a:ext>
            </a:extLst>
          </p:cNvPr>
          <p:cNvSpPr txBox="1"/>
          <p:nvPr/>
        </p:nvSpPr>
        <p:spPr>
          <a:xfrm>
            <a:off x="20865482" y="10447440"/>
            <a:ext cx="1309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Jenson-Shannon Divergence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1F018-BFA6-4B83-BBE0-DE7D1417AA7B}"/>
              </a:ext>
            </a:extLst>
          </p:cNvPr>
          <p:cNvSpPr txBox="1"/>
          <p:nvPr/>
        </p:nvSpPr>
        <p:spPr>
          <a:xfrm>
            <a:off x="11276152" y="8162197"/>
            <a:ext cx="1309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23070F-7FE5-4D02-80CE-F2AB9DD29091}"/>
                  </a:ext>
                </a:extLst>
              </p:cNvPr>
              <p:cNvSpPr/>
              <p:nvPr/>
            </p:nvSpPr>
            <p:spPr>
              <a:xfrm>
                <a:off x="6026408" y="11978672"/>
                <a:ext cx="19891279" cy="981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𝐽𝑆𝐷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F23070F-7FE5-4D02-80CE-F2AB9DD29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408" y="11978672"/>
                <a:ext cx="19891279" cy="981551"/>
              </a:xfrm>
              <a:prstGeom prst="rect">
                <a:avLst/>
              </a:prstGeom>
              <a:blipFill>
                <a:blip r:embed="rId7"/>
                <a:stretch>
                  <a:fillRect t="-18012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E8ADFE8-139F-419F-B19A-12FB23FD1229}"/>
                  </a:ext>
                </a:extLst>
              </p:cNvPr>
              <p:cNvSpPr/>
              <p:nvPr/>
            </p:nvSpPr>
            <p:spPr>
              <a:xfrm>
                <a:off x="16616141" y="8099355"/>
                <a:ext cx="185358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E8ADFE8-139F-419F-B19A-12FB23FD1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141" y="8099355"/>
                <a:ext cx="18535843" cy="923330"/>
              </a:xfrm>
              <a:prstGeom prst="rect">
                <a:avLst/>
              </a:prstGeom>
              <a:blipFill>
                <a:blip r:embed="rId8"/>
                <a:stretch>
                  <a:fillRect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209FAAE-1294-4291-915D-CD00C41E7A5B}"/>
              </a:ext>
            </a:extLst>
          </p:cNvPr>
          <p:cNvSpPr txBox="1"/>
          <p:nvPr/>
        </p:nvSpPr>
        <p:spPr>
          <a:xfrm>
            <a:off x="2143142" y="15496181"/>
            <a:ext cx="13098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generator is optimized,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15E1A8-DBB0-4873-9886-65111918ED57}"/>
                  </a:ext>
                </a:extLst>
              </p:cNvPr>
              <p:cNvSpPr/>
              <p:nvPr/>
            </p:nvSpPr>
            <p:spPr>
              <a:xfrm>
                <a:off x="14846456" y="17171050"/>
                <a:ext cx="600061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C15E1A8-DBB0-4873-9886-65111918E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456" y="17171050"/>
                <a:ext cx="6000617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58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EE2A8B-56D3-41B6-B255-2C1B2785E60B}"/>
                  </a:ext>
                </a:extLst>
              </p:cNvPr>
              <p:cNvSpPr/>
              <p:nvPr/>
            </p:nvSpPr>
            <p:spPr>
              <a:xfrm>
                <a:off x="4442361" y="5296469"/>
                <a:ext cx="11561306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EE2A8B-56D3-41B6-B255-2C1B2785E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61" y="5296469"/>
                <a:ext cx="11561306" cy="2429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/>
              <p:nvPr/>
            </p:nvSpPr>
            <p:spPr>
              <a:xfrm>
                <a:off x="2651760" y="4001749"/>
                <a:ext cx="30746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from </a:t>
                </a:r>
                <a:r>
                  <a:rPr lang="en-US" b="1" dirty="0"/>
                  <a:t>Real</a:t>
                </a:r>
                <a:r>
                  <a:rPr lang="en-US" dirty="0"/>
                  <a:t> data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6C7240-CC8D-4656-8FC5-176FB5219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4001749"/>
                <a:ext cx="30746700" cy="923330"/>
              </a:xfrm>
              <a:prstGeom prst="rect">
                <a:avLst/>
              </a:prstGeom>
              <a:blipFill>
                <a:blip r:embed="rId4"/>
                <a:stretch>
                  <a:fillRect l="-95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/>
              <p:nvPr/>
            </p:nvSpPr>
            <p:spPr>
              <a:xfrm>
                <a:off x="2651760" y="8358731"/>
                <a:ext cx="30746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a batch of samples generated from generator: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10F5E7-3C31-463A-A944-2512F9D7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8358731"/>
                <a:ext cx="30746700" cy="923330"/>
              </a:xfrm>
              <a:prstGeom prst="rect">
                <a:avLst/>
              </a:prstGeom>
              <a:blipFill>
                <a:blip r:embed="rId5"/>
                <a:stretch>
                  <a:fillRect l="-952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06E120-33DD-4141-92A7-18F44F4973BC}"/>
                  </a:ext>
                </a:extLst>
              </p:cNvPr>
              <p:cNvSpPr/>
              <p:nvPr/>
            </p:nvSpPr>
            <p:spPr>
              <a:xfrm>
                <a:off x="4442361" y="9491550"/>
                <a:ext cx="14124188" cy="242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)]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06E120-33DD-4141-92A7-18F44F497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361" y="9491550"/>
                <a:ext cx="14124188" cy="24296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1D7F9AE5-488F-4188-A3D0-81AC4F34EA1B}"/>
              </a:ext>
            </a:extLst>
          </p:cNvPr>
          <p:cNvSpPr/>
          <p:nvPr/>
        </p:nvSpPr>
        <p:spPr bwMode="auto">
          <a:xfrm>
            <a:off x="27281767" y="517921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13DAFB-02F1-4F7E-8547-637ECB65A3DC}"/>
              </a:ext>
            </a:extLst>
          </p:cNvPr>
          <p:cNvSpPr/>
          <p:nvPr/>
        </p:nvSpPr>
        <p:spPr bwMode="auto">
          <a:xfrm>
            <a:off x="28699087" y="55906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57F942-4540-4906-98BD-092DA2B44E6D}"/>
              </a:ext>
            </a:extLst>
          </p:cNvPr>
          <p:cNvSpPr/>
          <p:nvPr/>
        </p:nvSpPr>
        <p:spPr bwMode="auto">
          <a:xfrm>
            <a:off x="30511375" y="52477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90641F-E4AD-4568-99D9-A63503B308C5}"/>
              </a:ext>
            </a:extLst>
          </p:cNvPr>
          <p:cNvSpPr/>
          <p:nvPr/>
        </p:nvSpPr>
        <p:spPr bwMode="auto">
          <a:xfrm>
            <a:off x="31014295" y="648223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D6FFA6-5619-4B2B-8D0A-D1087914AB4B}"/>
              </a:ext>
            </a:extLst>
          </p:cNvPr>
          <p:cNvSpPr/>
          <p:nvPr/>
        </p:nvSpPr>
        <p:spPr bwMode="auto">
          <a:xfrm>
            <a:off x="32591635" y="74309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BF4A69-B3C2-458F-AD89-A2C51030B376}"/>
              </a:ext>
            </a:extLst>
          </p:cNvPr>
          <p:cNvSpPr/>
          <p:nvPr/>
        </p:nvSpPr>
        <p:spPr bwMode="auto">
          <a:xfrm>
            <a:off x="32843095" y="91454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B9A4B4-9C9A-4678-AC9C-5B98F37E04C3}"/>
              </a:ext>
            </a:extLst>
          </p:cNvPr>
          <p:cNvSpPr/>
          <p:nvPr/>
        </p:nvSpPr>
        <p:spPr bwMode="auto">
          <a:xfrm>
            <a:off x="34237555" y="91454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DD22B3-AB4C-4BF0-82A2-FBAB21CA0FDD}"/>
              </a:ext>
            </a:extLst>
          </p:cNvPr>
          <p:cNvSpPr/>
          <p:nvPr/>
        </p:nvSpPr>
        <p:spPr bwMode="auto">
          <a:xfrm>
            <a:off x="32591635" y="5807868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90FC99E-B1A9-4FAB-855F-E5A5EB1AA2E8}"/>
              </a:ext>
            </a:extLst>
          </p:cNvPr>
          <p:cNvSpPr/>
          <p:nvPr/>
        </p:nvSpPr>
        <p:spPr bwMode="auto">
          <a:xfrm>
            <a:off x="25259923" y="62764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5885B4-D807-4535-B187-866568634206}"/>
              </a:ext>
            </a:extLst>
          </p:cNvPr>
          <p:cNvSpPr/>
          <p:nvPr/>
        </p:nvSpPr>
        <p:spPr bwMode="auto">
          <a:xfrm>
            <a:off x="26428323" y="69737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C5088C-150B-4F2B-B158-AC17EAC29DF7}"/>
              </a:ext>
            </a:extLst>
          </p:cNvPr>
          <p:cNvSpPr/>
          <p:nvPr/>
        </p:nvSpPr>
        <p:spPr bwMode="auto">
          <a:xfrm>
            <a:off x="27738967" y="76595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DE4C9C-A1B0-4B8D-9989-CBA6804453FD}"/>
              </a:ext>
            </a:extLst>
          </p:cNvPr>
          <p:cNvSpPr/>
          <p:nvPr/>
        </p:nvSpPr>
        <p:spPr bwMode="auto">
          <a:xfrm>
            <a:off x="29281379" y="764809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BA447F-0C40-4E77-A79A-A335DD8E7DA9}"/>
              </a:ext>
            </a:extLst>
          </p:cNvPr>
          <p:cNvSpPr/>
          <p:nvPr/>
        </p:nvSpPr>
        <p:spPr bwMode="auto">
          <a:xfrm>
            <a:off x="30511375" y="8402466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5F2BF6-20A7-460A-B971-02F738E587B4}"/>
              </a:ext>
            </a:extLst>
          </p:cNvPr>
          <p:cNvSpPr/>
          <p:nvPr/>
        </p:nvSpPr>
        <p:spPr bwMode="auto">
          <a:xfrm>
            <a:off x="31242895" y="970454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BA394C-7575-4D9C-9BEC-9F93DD0993B1}"/>
              </a:ext>
            </a:extLst>
          </p:cNvPr>
          <p:cNvSpPr/>
          <p:nvPr/>
        </p:nvSpPr>
        <p:spPr bwMode="auto">
          <a:xfrm>
            <a:off x="32134435" y="1091707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E0454C-C43A-43FD-9FA3-6D79CC2EC29E}"/>
              </a:ext>
            </a:extLst>
          </p:cNvPr>
          <p:cNvSpPr/>
          <p:nvPr/>
        </p:nvSpPr>
        <p:spPr bwMode="auto">
          <a:xfrm>
            <a:off x="34008955" y="11157099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84D011-8B30-47B5-B316-8DE6DF0E3F87}"/>
              </a:ext>
            </a:extLst>
          </p:cNvPr>
          <p:cNvSpPr/>
          <p:nvPr/>
        </p:nvSpPr>
        <p:spPr bwMode="auto">
          <a:xfrm>
            <a:off x="33048835" y="1217437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EA8B56-C952-4EDF-B461-EC84A03F804C}"/>
              </a:ext>
            </a:extLst>
          </p:cNvPr>
          <p:cNvSpPr/>
          <p:nvPr/>
        </p:nvSpPr>
        <p:spPr bwMode="auto">
          <a:xfrm>
            <a:off x="31242895" y="1171717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D0B47D-6CEE-4457-9020-C8F3B1A04785}"/>
              </a:ext>
            </a:extLst>
          </p:cNvPr>
          <p:cNvSpPr/>
          <p:nvPr/>
        </p:nvSpPr>
        <p:spPr bwMode="auto">
          <a:xfrm>
            <a:off x="29333447" y="96026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D9CEFE-4987-4E44-B983-30E6AAC6032C}"/>
              </a:ext>
            </a:extLst>
          </p:cNvPr>
          <p:cNvSpPr/>
          <p:nvPr/>
        </p:nvSpPr>
        <p:spPr bwMode="auto">
          <a:xfrm>
            <a:off x="27281767" y="8916822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39A25A5-16D3-4D6F-B4E6-20E1D7FD4595}"/>
              </a:ext>
            </a:extLst>
          </p:cNvPr>
          <p:cNvSpPr/>
          <p:nvPr/>
        </p:nvSpPr>
        <p:spPr bwMode="auto">
          <a:xfrm>
            <a:off x="24491276" y="3837855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839183-4B2C-4572-AEB4-69C82421D9FC}"/>
              </a:ext>
            </a:extLst>
          </p:cNvPr>
          <p:cNvSpPr/>
          <p:nvPr/>
        </p:nvSpPr>
        <p:spPr bwMode="auto">
          <a:xfrm>
            <a:off x="31700095" y="8402466"/>
            <a:ext cx="457200" cy="457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834300E-9FBD-42EC-9F47-F9FBA88E86BA}"/>
                  </a:ext>
                </a:extLst>
              </p:cNvPr>
              <p:cNvSpPr/>
              <p:nvPr/>
            </p:nvSpPr>
            <p:spPr>
              <a:xfrm>
                <a:off x="28545702" y="10585406"/>
                <a:ext cx="89639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834300E-9FBD-42EC-9F47-F9FBA88E8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702" y="10585406"/>
                <a:ext cx="896399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B4494B-C5EF-44E7-8E3E-680014EBE3DB}"/>
                  </a:ext>
                </a:extLst>
              </p:cNvPr>
              <p:cNvSpPr txBox="1"/>
              <p:nvPr/>
            </p:nvSpPr>
            <p:spPr>
              <a:xfrm>
                <a:off x="26831996" y="13986928"/>
                <a:ext cx="882179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training set, we sample a minibatch of samples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B4494B-C5EF-44E7-8E3E-680014EB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996" y="13986928"/>
                <a:ext cx="8821797" cy="2585323"/>
              </a:xfrm>
              <a:prstGeom prst="rect">
                <a:avLst/>
              </a:prstGeom>
              <a:blipFill>
                <a:blip r:embed="rId8"/>
                <a:stretch>
                  <a:fillRect l="-3732" t="-6588" b="-1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A89AAFD-0424-4FB6-8ED5-D6DDEEF0C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7981" y="12275297"/>
            <a:ext cx="7642364" cy="5733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5A5D478-CCEC-444D-AF75-FB4DA3DA02C1}"/>
                  </a:ext>
                </a:extLst>
              </p:cNvPr>
              <p:cNvSpPr/>
              <p:nvPr/>
            </p:nvSpPr>
            <p:spPr>
              <a:xfrm>
                <a:off x="6793294" y="17547396"/>
                <a:ext cx="104381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5A5D478-CCEC-444D-AF75-FB4DA3DA0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294" y="17547396"/>
                <a:ext cx="1043812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BA67C57-492C-48F2-9039-08AE91D48C99}"/>
              </a:ext>
            </a:extLst>
          </p:cNvPr>
          <p:cNvSpPr txBox="1"/>
          <p:nvPr/>
        </p:nvSpPr>
        <p:spPr>
          <a:xfrm>
            <a:off x="11910060" y="13295088"/>
            <a:ext cx="10264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</a:t>
            </a:r>
            <a:r>
              <a:rPr lang="en-US" dirty="0" err="1"/>
              <a:t>np.random.rand</a:t>
            </a:r>
            <a:r>
              <a:rPr lang="en-US" dirty="0"/>
              <a:t>(B, 256)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A60DAC-3310-4642-AB5E-F895B80CE639}"/>
              </a:ext>
            </a:extLst>
          </p:cNvPr>
          <p:cNvSpPr txBox="1"/>
          <p:nvPr/>
        </p:nvSpPr>
        <p:spPr>
          <a:xfrm>
            <a:off x="11894621" y="14487372"/>
            <a:ext cx="8821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prior distribution, we sample latent vectors Z</a:t>
            </a:r>
          </a:p>
        </p:txBody>
      </p:sp>
    </p:spTree>
    <p:extLst>
      <p:ext uri="{BB962C8B-B14F-4D97-AF65-F5344CB8AC3E}">
        <p14:creationId xmlns:p14="http://schemas.microsoft.com/office/powerpoint/2010/main" val="112972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E76CE-6959-4F6E-A3ED-5533D4A8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216" y="3422863"/>
            <a:ext cx="23439124" cy="15280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287AA-2B0D-4994-906D-1FDAFEEC7B72}"/>
              </a:ext>
            </a:extLst>
          </p:cNvPr>
          <p:cNvSpPr txBox="1"/>
          <p:nvPr/>
        </p:nvSpPr>
        <p:spPr>
          <a:xfrm>
            <a:off x="27409140" y="6515100"/>
            <a:ext cx="61722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epoch</a:t>
            </a:r>
          </a:p>
          <a:p>
            <a:endParaRPr lang="en-US" dirty="0"/>
          </a:p>
          <a:p>
            <a:r>
              <a:rPr lang="en-US" dirty="0"/>
              <a:t>	for k=0:K-1</a:t>
            </a:r>
          </a:p>
          <a:p>
            <a:pPr lvl="1"/>
            <a:r>
              <a:rPr lang="en-US" dirty="0"/>
              <a:t>	Sample z</a:t>
            </a:r>
          </a:p>
          <a:p>
            <a:pPr lvl="1"/>
            <a:r>
              <a:rPr lang="en-US" dirty="0"/>
              <a:t>	Sample x</a:t>
            </a:r>
          </a:p>
          <a:p>
            <a:endParaRPr lang="en-US" dirty="0"/>
          </a:p>
          <a:p>
            <a:r>
              <a:rPr lang="en-US" dirty="0"/>
              <a:t>		Train D</a:t>
            </a:r>
          </a:p>
          <a:p>
            <a:endParaRPr lang="en-US" dirty="0"/>
          </a:p>
          <a:p>
            <a:r>
              <a:rPr lang="en-US" dirty="0"/>
              <a:t>	Sample z</a:t>
            </a:r>
          </a:p>
          <a:p>
            <a:r>
              <a:rPr lang="en-US" dirty="0"/>
              <a:t>	Train 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A1FAF8-497A-4A85-9936-4A57C4E8C4F8}"/>
              </a:ext>
            </a:extLst>
          </p:cNvPr>
          <p:cNvSpPr/>
          <p:nvPr/>
        </p:nvSpPr>
        <p:spPr>
          <a:xfrm>
            <a:off x="2268916" y="18349775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</p:spTree>
    <p:extLst>
      <p:ext uri="{BB962C8B-B14F-4D97-AF65-F5344CB8AC3E}">
        <p14:creationId xmlns:p14="http://schemas.microsoft.com/office/powerpoint/2010/main" val="325198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A1FAF8-497A-4A85-9936-4A57C4E8C4F8}"/>
              </a:ext>
            </a:extLst>
          </p:cNvPr>
          <p:cNvSpPr/>
          <p:nvPr/>
        </p:nvSpPr>
        <p:spPr>
          <a:xfrm>
            <a:off x="2268916" y="18349775"/>
            <a:ext cx="14700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FF25C-5F70-4DE1-94FD-5843C14DC17D}"/>
              </a:ext>
            </a:extLst>
          </p:cNvPr>
          <p:cNvSpPr txBox="1"/>
          <p:nvPr/>
        </p:nvSpPr>
        <p:spPr>
          <a:xfrm>
            <a:off x="8366760" y="3731414"/>
            <a:ext cx="1920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every iteration, G learns the data distribution to challenge 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5ED10-302A-4462-BDE7-374605A5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82" y="7593740"/>
            <a:ext cx="29688637" cy="98559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643B52-A57C-4DA6-8D64-503E4C6444C6}"/>
              </a:ext>
            </a:extLst>
          </p:cNvPr>
          <p:cNvCxnSpPr>
            <a:cxnSpLocks/>
          </p:cNvCxnSpPr>
          <p:nvPr/>
        </p:nvCxnSpPr>
        <p:spPr>
          <a:xfrm>
            <a:off x="5212080" y="6309360"/>
            <a:ext cx="1645920" cy="0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BD82FC-4377-4525-8D2E-0C94E433A3F8}"/>
              </a:ext>
            </a:extLst>
          </p:cNvPr>
          <p:cNvSpPr txBox="1"/>
          <p:nvPr/>
        </p:nvSpPr>
        <p:spPr>
          <a:xfrm>
            <a:off x="6995160" y="584769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516B9D-1C63-40D0-98A4-9CA21D325A98}"/>
              </a:ext>
            </a:extLst>
          </p:cNvPr>
          <p:cNvCxnSpPr>
            <a:cxnSpLocks/>
          </p:cNvCxnSpPr>
          <p:nvPr/>
        </p:nvCxnSpPr>
        <p:spPr>
          <a:xfrm>
            <a:off x="8709660" y="6309360"/>
            <a:ext cx="1645920" cy="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ECC4C2-8648-4DE1-8958-968A65AD1F2A}"/>
              </a:ext>
            </a:extLst>
          </p:cNvPr>
          <p:cNvSpPr txBox="1"/>
          <p:nvPr/>
        </p:nvSpPr>
        <p:spPr>
          <a:xfrm>
            <a:off x="10492740" y="584769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9B73C6-D0AA-48A7-8AF4-8CDD615731ED}"/>
              </a:ext>
            </a:extLst>
          </p:cNvPr>
          <p:cNvCxnSpPr>
            <a:cxnSpLocks/>
          </p:cNvCxnSpPr>
          <p:nvPr/>
        </p:nvCxnSpPr>
        <p:spPr>
          <a:xfrm>
            <a:off x="12207240" y="6309360"/>
            <a:ext cx="1645920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D70742-1DE0-473A-BB79-F01864C5E107}"/>
                  </a:ext>
                </a:extLst>
              </p:cNvPr>
              <p:cNvSpPr txBox="1"/>
              <p:nvPr/>
            </p:nvSpPr>
            <p:spPr>
              <a:xfrm>
                <a:off x="13990320" y="5758598"/>
                <a:ext cx="205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D70742-1DE0-473A-BB79-F01864C5E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320" y="5758598"/>
                <a:ext cx="20574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A3789A-49C8-4D74-BEE1-C2523022DC72}"/>
              </a:ext>
            </a:extLst>
          </p:cNvPr>
          <p:cNvSpPr txBox="1"/>
          <p:nvPr/>
        </p:nvSpPr>
        <p:spPr>
          <a:xfrm>
            <a:off x="2948940" y="9532620"/>
            <a:ext cx="1318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5D1B61-F224-40E1-9E00-BBF72749EA90}"/>
              </a:ext>
            </a:extLst>
          </p:cNvPr>
          <p:cNvSpPr txBox="1"/>
          <p:nvPr/>
        </p:nvSpPr>
        <p:spPr>
          <a:xfrm>
            <a:off x="2948940" y="11933165"/>
            <a:ext cx="1318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E585B3-6C46-4C1C-9020-9D21C4CFC7B0}"/>
              </a:ext>
            </a:extLst>
          </p:cNvPr>
          <p:cNvSpPr txBox="1"/>
          <p:nvPr/>
        </p:nvSpPr>
        <p:spPr>
          <a:xfrm>
            <a:off x="31841290" y="10363485"/>
            <a:ext cx="1318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3650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Example architectures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32929B-AD13-4405-88F0-F4C8590E7D7E}"/>
              </a:ext>
            </a:extLst>
          </p:cNvPr>
          <p:cNvSpPr/>
          <p:nvPr/>
        </p:nvSpPr>
        <p:spPr>
          <a:xfrm>
            <a:off x="2113276" y="18188550"/>
            <a:ext cx="24290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Unsupervised Representation Learning with Deep Convolutional Generative Adversarial Networks. 2016. https://arxiv.org/pdf/1511.06434.pdf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51D6A5-74A5-466B-AE33-B028AE984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0" y="5064442"/>
            <a:ext cx="19729970" cy="11806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AD225F-3180-434D-A799-453B9DF99997}"/>
              </a:ext>
            </a:extLst>
          </p:cNvPr>
          <p:cNvSpPr txBox="1"/>
          <p:nvPr/>
        </p:nvSpPr>
        <p:spPr>
          <a:xfrm>
            <a:off x="23774400" y="7178040"/>
            <a:ext cx="116128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Input vector reshape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Stride convolution to increase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Gradually reduce CONV channels with higher spatial resolution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/>
              <a:t>BatchNorm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 or </a:t>
            </a:r>
            <a:r>
              <a:rPr lang="en-US" dirty="0" err="1"/>
              <a:t>LeakyReLU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04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Example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676C8-AD38-45DD-9BB5-A1FBDDD9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57" y="3801427"/>
            <a:ext cx="26496645" cy="13557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32929B-AD13-4405-88F0-F4C8590E7D7E}"/>
              </a:ext>
            </a:extLst>
          </p:cNvPr>
          <p:cNvSpPr/>
          <p:nvPr/>
        </p:nvSpPr>
        <p:spPr>
          <a:xfrm>
            <a:off x="2113276" y="18188550"/>
            <a:ext cx="24290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Photo-Realistic Single Image Super-Resolution Using a Generative Adversarial Network. 2017. https://arxiv.org/pdf/1609.04802.pdf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45F6D-0058-480A-99F5-FCABE779B173}"/>
              </a:ext>
            </a:extLst>
          </p:cNvPr>
          <p:cNvSpPr txBox="1"/>
          <p:nvPr/>
        </p:nvSpPr>
        <p:spPr>
          <a:xfrm>
            <a:off x="27718702" y="7178040"/>
            <a:ext cx="766857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Skip connections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Residual blocks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3x3 conv kernel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VGG type architecture for discriminator</a:t>
            </a:r>
          </a:p>
        </p:txBody>
      </p:sp>
    </p:spTree>
    <p:extLst>
      <p:ext uri="{BB962C8B-B14F-4D97-AF65-F5344CB8AC3E}">
        <p14:creationId xmlns:p14="http://schemas.microsoft.com/office/powerpoint/2010/main" val="214506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2DE29-6C36-455D-9C90-148218F2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84" y="7378964"/>
            <a:ext cx="4534065" cy="34017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F5EA45-CD21-4ED7-965A-3FE0BD115B69}"/>
              </a:ext>
            </a:extLst>
          </p:cNvPr>
          <p:cNvSpPr/>
          <p:nvPr/>
        </p:nvSpPr>
        <p:spPr bwMode="auto">
          <a:xfrm>
            <a:off x="15370297" y="6679529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04753D-E8E0-45B4-9B5E-4616627E288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982665" y="9079829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FCC9E6-5396-4DE2-B6EB-04A46D262AA0}"/>
              </a:ext>
            </a:extLst>
          </p:cNvPr>
          <p:cNvSpPr txBox="1"/>
          <p:nvPr/>
        </p:nvSpPr>
        <p:spPr>
          <a:xfrm>
            <a:off x="6880860" y="10780694"/>
            <a:ext cx="5326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vector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7056E-FF6C-41CA-AA7A-D7200A49DC7C}"/>
              </a:ext>
            </a:extLst>
          </p:cNvPr>
          <p:cNvSpPr txBox="1"/>
          <p:nvPr/>
        </p:nvSpPr>
        <p:spPr>
          <a:xfrm>
            <a:off x="16170397" y="12220874"/>
            <a:ext cx="53263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beginning, generator was not trained and was randomly initialized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8A6109-E894-4F52-A018-BC5DD9AD6204}"/>
              </a:ext>
            </a:extLst>
          </p:cNvPr>
          <p:cNvCxnSpPr>
            <a:cxnSpLocks/>
          </p:cNvCxnSpPr>
          <p:nvPr/>
        </p:nvCxnSpPr>
        <p:spPr>
          <a:xfrm>
            <a:off x="22296877" y="9079829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5DE9A-55BB-44DB-9416-B787CFC63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9703" y="7378964"/>
            <a:ext cx="3123221" cy="3124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B2A6D1-19A8-439C-B488-0589FFB03CE9}"/>
              </a:ext>
            </a:extLst>
          </p:cNvPr>
          <p:cNvSpPr txBox="1"/>
          <p:nvPr/>
        </p:nvSpPr>
        <p:spPr>
          <a:xfrm>
            <a:off x="26320237" y="12115565"/>
            <a:ext cx="53263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likely, the images generated will not be realistic</a:t>
            </a:r>
          </a:p>
        </p:txBody>
      </p:sp>
    </p:spTree>
    <p:extLst>
      <p:ext uri="{BB962C8B-B14F-4D97-AF65-F5344CB8AC3E}">
        <p14:creationId xmlns:p14="http://schemas.microsoft.com/office/powerpoint/2010/main" val="1277079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CBBB3E-86E3-432A-9293-A53D811B3C62}"/>
                  </a:ext>
                </a:extLst>
              </p:cNvPr>
              <p:cNvSpPr/>
              <p:nvPr/>
            </p:nvSpPr>
            <p:spPr>
              <a:xfrm>
                <a:off x="2526748" y="4417488"/>
                <a:ext cx="7336624" cy="9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CBBB3E-86E3-432A-9293-A53D811B3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48" y="4417488"/>
                <a:ext cx="7336624" cy="9948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89D94F7-B065-4561-B502-1128A6A5F717}"/>
              </a:ext>
            </a:extLst>
          </p:cNvPr>
          <p:cNvSpPr txBox="1"/>
          <p:nvPr/>
        </p:nvSpPr>
        <p:spPr>
          <a:xfrm>
            <a:off x="10984948" y="4417488"/>
            <a:ext cx="2479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will have easy time to differentiate G(z) is faked (D(G(z))=0) at the beginning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E257A1-E950-430B-9B51-7E1DEC46ED06}"/>
                  </a:ext>
                </a:extLst>
              </p:cNvPr>
              <p:cNvSpPr/>
              <p:nvPr/>
            </p:nvSpPr>
            <p:spPr>
              <a:xfrm>
                <a:off x="18403900" y="7375570"/>
                <a:ext cx="15550411" cy="9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reaches minima when D=1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E257A1-E950-430B-9B51-7E1DEC46E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00" y="7375570"/>
                <a:ext cx="15550411" cy="994824"/>
              </a:xfrm>
              <a:prstGeom prst="rect">
                <a:avLst/>
              </a:prstGeom>
              <a:blipFill>
                <a:blip r:embed="rId4"/>
                <a:stretch>
                  <a:fillRect t="-17791" r="-1215" b="-28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9AF52846-2D3B-438E-ABE6-3FBF77E44BAC}"/>
              </a:ext>
            </a:extLst>
          </p:cNvPr>
          <p:cNvSpPr/>
          <p:nvPr/>
        </p:nvSpPr>
        <p:spPr bwMode="auto">
          <a:xfrm>
            <a:off x="25334400" y="8800272"/>
            <a:ext cx="1170467" cy="164592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79AC0C-3C13-4D0B-A976-8159A009487A}"/>
                  </a:ext>
                </a:extLst>
              </p:cNvPr>
              <p:cNvSpPr/>
              <p:nvPr/>
            </p:nvSpPr>
            <p:spPr>
              <a:xfrm>
                <a:off x="18609640" y="10876070"/>
                <a:ext cx="14534107" cy="9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reaches maxima when D=1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79AC0C-3C13-4D0B-A976-8159A0094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9640" y="10876070"/>
                <a:ext cx="14534107" cy="994824"/>
              </a:xfrm>
              <a:prstGeom prst="rect">
                <a:avLst/>
              </a:prstGeom>
              <a:blipFill>
                <a:blip r:embed="rId5"/>
                <a:stretch>
                  <a:fillRect t="-17791" r="-1342" b="-28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A8A1A50-3ADA-4C4D-BC05-20B66894F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396" y="6125350"/>
            <a:ext cx="16241706" cy="12185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ACD1E3-0FCE-4A2E-93A0-769D875DC9AC}"/>
                  </a:ext>
                </a:extLst>
              </p:cNvPr>
              <p:cNvSpPr/>
              <p:nvPr/>
            </p:nvSpPr>
            <p:spPr>
              <a:xfrm>
                <a:off x="16775633" y="13599736"/>
                <a:ext cx="18288000" cy="11805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ACD1E3-0FCE-4A2E-93A0-769D875DC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633" y="13599736"/>
                <a:ext cx="18288000" cy="1180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A8902F6-F42A-48A9-9147-C24C7E6AC0E3}"/>
              </a:ext>
            </a:extLst>
          </p:cNvPr>
          <p:cNvSpPr txBox="1"/>
          <p:nvPr/>
        </p:nvSpPr>
        <p:spPr>
          <a:xfrm>
            <a:off x="19110960" y="15426038"/>
            <a:ext cx="15041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Non-saturated Generator loss</a:t>
            </a:r>
          </a:p>
        </p:txBody>
      </p:sp>
    </p:spTree>
    <p:extLst>
      <p:ext uri="{BB962C8B-B14F-4D97-AF65-F5344CB8AC3E}">
        <p14:creationId xmlns:p14="http://schemas.microsoft.com/office/powerpoint/2010/main" val="289985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544B8B-B28E-42F3-B71E-4DC2FE73A02B}"/>
              </a:ext>
            </a:extLst>
          </p:cNvPr>
          <p:cNvSpPr/>
          <p:nvPr/>
        </p:nvSpPr>
        <p:spPr>
          <a:xfrm>
            <a:off x="2102167" y="17751105"/>
            <a:ext cx="33178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https://jonathan-hui.medium.com/gan-why-it-is-so-hard-to-train-generative-advisory-networks-819a86b3750b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7058F-AEEA-4B83-9658-B7A0DB4D8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276" y="6593740"/>
            <a:ext cx="11246166" cy="8437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52E0D-5B5C-489B-9DA8-B812B53E1527}"/>
              </a:ext>
            </a:extLst>
          </p:cNvPr>
          <p:cNvSpPr txBox="1"/>
          <p:nvPr/>
        </p:nvSpPr>
        <p:spPr>
          <a:xfrm>
            <a:off x="2102167" y="5057979"/>
            <a:ext cx="11246166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Vanishing gradient for generator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Model collapse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Unstable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Sensitive to hyper parameters …</a:t>
            </a:r>
          </a:p>
          <a:p>
            <a:endParaRPr lang="en-US" sz="7200" dirty="0"/>
          </a:p>
          <a:p>
            <a:r>
              <a:rPr lang="en-US" sz="7200" dirty="0"/>
              <a:t>Often requires to check generated samples to evaluate the training process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B5E1B4-7EFF-476F-8FB2-F79180AE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312" y="6913780"/>
            <a:ext cx="11246167" cy="829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CE95BB9-8EFE-42A3-BBE4-553456908A4E}"/>
              </a:ext>
            </a:extLst>
          </p:cNvPr>
          <p:cNvSpPr/>
          <p:nvPr/>
        </p:nvSpPr>
        <p:spPr bwMode="auto">
          <a:xfrm>
            <a:off x="31810962" y="6913780"/>
            <a:ext cx="3669662" cy="159014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6277C-1E7C-441A-ADE1-FBD076332A22}"/>
              </a:ext>
            </a:extLst>
          </p:cNvPr>
          <p:cNvSpPr txBox="1"/>
          <p:nvPr/>
        </p:nvSpPr>
        <p:spPr>
          <a:xfrm>
            <a:off x="27984767" y="3616428"/>
            <a:ext cx="80546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 gets trained faster that the generator, gradient from D to G will vanish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959DA-7120-4683-BA62-DA7B2EFD6D34}"/>
              </a:ext>
            </a:extLst>
          </p:cNvPr>
          <p:cNvSpPr txBox="1"/>
          <p:nvPr/>
        </p:nvSpPr>
        <p:spPr>
          <a:xfrm>
            <a:off x="13348333" y="5453961"/>
            <a:ext cx="1200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and G needs synchronized updates</a:t>
            </a:r>
          </a:p>
        </p:txBody>
      </p:sp>
    </p:spTree>
    <p:extLst>
      <p:ext uri="{BB962C8B-B14F-4D97-AF65-F5344CB8AC3E}">
        <p14:creationId xmlns:p14="http://schemas.microsoft.com/office/powerpoint/2010/main" val="317353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Generative and discriminative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DBD822D-CBBD-4E15-99C4-7BD0079904F0}"/>
              </a:ext>
            </a:extLst>
          </p:cNvPr>
          <p:cNvSpPr/>
          <p:nvPr/>
        </p:nvSpPr>
        <p:spPr bwMode="auto">
          <a:xfrm>
            <a:off x="6395718" y="4974550"/>
            <a:ext cx="9898380" cy="6149340"/>
          </a:xfrm>
          <a:custGeom>
            <a:avLst/>
            <a:gdLst>
              <a:gd name="connsiteX0" fmla="*/ 0 w 9898380"/>
              <a:gd name="connsiteY0" fmla="*/ 0 h 11247120"/>
              <a:gd name="connsiteX1" fmla="*/ 22860 w 9898380"/>
              <a:gd name="connsiteY1" fmla="*/ 342900 h 11247120"/>
              <a:gd name="connsiteX2" fmla="*/ 137160 w 9898380"/>
              <a:gd name="connsiteY2" fmla="*/ 662940 h 11247120"/>
              <a:gd name="connsiteX3" fmla="*/ 228600 w 9898380"/>
              <a:gd name="connsiteY3" fmla="*/ 1028700 h 11247120"/>
              <a:gd name="connsiteX4" fmla="*/ 342900 w 9898380"/>
              <a:gd name="connsiteY4" fmla="*/ 1348740 h 11247120"/>
              <a:gd name="connsiteX5" fmla="*/ 434340 w 9898380"/>
              <a:gd name="connsiteY5" fmla="*/ 1828800 h 11247120"/>
              <a:gd name="connsiteX6" fmla="*/ 480060 w 9898380"/>
              <a:gd name="connsiteY6" fmla="*/ 2125980 h 11247120"/>
              <a:gd name="connsiteX7" fmla="*/ 548640 w 9898380"/>
              <a:gd name="connsiteY7" fmla="*/ 2240280 h 11247120"/>
              <a:gd name="connsiteX8" fmla="*/ 617220 w 9898380"/>
              <a:gd name="connsiteY8" fmla="*/ 2446020 h 11247120"/>
              <a:gd name="connsiteX9" fmla="*/ 685800 w 9898380"/>
              <a:gd name="connsiteY9" fmla="*/ 2537460 h 11247120"/>
              <a:gd name="connsiteX10" fmla="*/ 754380 w 9898380"/>
              <a:gd name="connsiteY10" fmla="*/ 2720340 h 11247120"/>
              <a:gd name="connsiteX11" fmla="*/ 845820 w 9898380"/>
              <a:gd name="connsiteY11" fmla="*/ 2857500 h 11247120"/>
              <a:gd name="connsiteX12" fmla="*/ 1188720 w 9898380"/>
              <a:gd name="connsiteY12" fmla="*/ 3223260 h 11247120"/>
              <a:gd name="connsiteX13" fmla="*/ 1325880 w 9898380"/>
              <a:gd name="connsiteY13" fmla="*/ 3337560 h 11247120"/>
              <a:gd name="connsiteX14" fmla="*/ 1577340 w 9898380"/>
              <a:gd name="connsiteY14" fmla="*/ 3429000 h 11247120"/>
              <a:gd name="connsiteX15" fmla="*/ 1714500 w 9898380"/>
              <a:gd name="connsiteY15" fmla="*/ 3543300 h 11247120"/>
              <a:gd name="connsiteX16" fmla="*/ 1783080 w 9898380"/>
              <a:gd name="connsiteY16" fmla="*/ 3611880 h 11247120"/>
              <a:gd name="connsiteX17" fmla="*/ 1988820 w 9898380"/>
              <a:gd name="connsiteY17" fmla="*/ 3634740 h 11247120"/>
              <a:gd name="connsiteX18" fmla="*/ 2194560 w 9898380"/>
              <a:gd name="connsiteY18" fmla="*/ 3703320 h 11247120"/>
              <a:gd name="connsiteX19" fmla="*/ 2286000 w 9898380"/>
              <a:gd name="connsiteY19" fmla="*/ 3749040 h 11247120"/>
              <a:gd name="connsiteX20" fmla="*/ 2811780 w 9898380"/>
              <a:gd name="connsiteY20" fmla="*/ 3817620 h 11247120"/>
              <a:gd name="connsiteX21" fmla="*/ 3040380 w 9898380"/>
              <a:gd name="connsiteY21" fmla="*/ 3886200 h 11247120"/>
              <a:gd name="connsiteX22" fmla="*/ 3497580 w 9898380"/>
              <a:gd name="connsiteY22" fmla="*/ 4046220 h 11247120"/>
              <a:gd name="connsiteX23" fmla="*/ 3566160 w 9898380"/>
              <a:gd name="connsiteY23" fmla="*/ 4114800 h 11247120"/>
              <a:gd name="connsiteX24" fmla="*/ 3840480 w 9898380"/>
              <a:gd name="connsiteY24" fmla="*/ 4229100 h 11247120"/>
              <a:gd name="connsiteX25" fmla="*/ 3931920 w 9898380"/>
              <a:gd name="connsiteY25" fmla="*/ 4320540 h 11247120"/>
              <a:gd name="connsiteX26" fmla="*/ 4069080 w 9898380"/>
              <a:gd name="connsiteY26" fmla="*/ 4366260 h 11247120"/>
              <a:gd name="connsiteX27" fmla="*/ 4274820 w 9898380"/>
              <a:gd name="connsiteY27" fmla="*/ 4457700 h 11247120"/>
              <a:gd name="connsiteX28" fmla="*/ 4526280 w 9898380"/>
              <a:gd name="connsiteY28" fmla="*/ 4640580 h 11247120"/>
              <a:gd name="connsiteX29" fmla="*/ 4800600 w 9898380"/>
              <a:gd name="connsiteY29" fmla="*/ 4777740 h 11247120"/>
              <a:gd name="connsiteX30" fmla="*/ 4892040 w 9898380"/>
              <a:gd name="connsiteY30" fmla="*/ 4846320 h 11247120"/>
              <a:gd name="connsiteX31" fmla="*/ 4960620 w 9898380"/>
              <a:gd name="connsiteY31" fmla="*/ 4914900 h 11247120"/>
              <a:gd name="connsiteX32" fmla="*/ 5029200 w 9898380"/>
              <a:gd name="connsiteY32" fmla="*/ 4937760 h 11247120"/>
              <a:gd name="connsiteX33" fmla="*/ 5303520 w 9898380"/>
              <a:gd name="connsiteY33" fmla="*/ 5189220 h 11247120"/>
              <a:gd name="connsiteX34" fmla="*/ 5692140 w 9898380"/>
              <a:gd name="connsiteY34" fmla="*/ 5463540 h 11247120"/>
              <a:gd name="connsiteX35" fmla="*/ 5920740 w 9898380"/>
              <a:gd name="connsiteY35" fmla="*/ 5829300 h 11247120"/>
              <a:gd name="connsiteX36" fmla="*/ 6103620 w 9898380"/>
              <a:gd name="connsiteY36" fmla="*/ 6149340 h 11247120"/>
              <a:gd name="connsiteX37" fmla="*/ 6172200 w 9898380"/>
              <a:gd name="connsiteY37" fmla="*/ 6240780 h 11247120"/>
              <a:gd name="connsiteX38" fmla="*/ 6240780 w 9898380"/>
              <a:gd name="connsiteY38" fmla="*/ 6515100 h 11247120"/>
              <a:gd name="connsiteX39" fmla="*/ 6309360 w 9898380"/>
              <a:gd name="connsiteY39" fmla="*/ 6766560 h 11247120"/>
              <a:gd name="connsiteX40" fmla="*/ 6377940 w 9898380"/>
              <a:gd name="connsiteY40" fmla="*/ 6903720 h 11247120"/>
              <a:gd name="connsiteX41" fmla="*/ 6515100 w 9898380"/>
              <a:gd name="connsiteY41" fmla="*/ 7452360 h 11247120"/>
              <a:gd name="connsiteX42" fmla="*/ 6583680 w 9898380"/>
              <a:gd name="connsiteY42" fmla="*/ 7932420 h 11247120"/>
              <a:gd name="connsiteX43" fmla="*/ 6606540 w 9898380"/>
              <a:gd name="connsiteY43" fmla="*/ 8298180 h 11247120"/>
              <a:gd name="connsiteX44" fmla="*/ 6675120 w 9898380"/>
              <a:gd name="connsiteY44" fmla="*/ 8503920 h 11247120"/>
              <a:gd name="connsiteX45" fmla="*/ 6743700 w 9898380"/>
              <a:gd name="connsiteY45" fmla="*/ 9098280 h 11247120"/>
              <a:gd name="connsiteX46" fmla="*/ 6789420 w 9898380"/>
              <a:gd name="connsiteY46" fmla="*/ 9372600 h 11247120"/>
              <a:gd name="connsiteX47" fmla="*/ 6880860 w 9898380"/>
              <a:gd name="connsiteY47" fmla="*/ 10058400 h 11247120"/>
              <a:gd name="connsiteX48" fmla="*/ 7063740 w 9898380"/>
              <a:gd name="connsiteY48" fmla="*/ 10538460 h 11247120"/>
              <a:gd name="connsiteX49" fmla="*/ 7086600 w 9898380"/>
              <a:gd name="connsiteY49" fmla="*/ 10904220 h 11247120"/>
              <a:gd name="connsiteX50" fmla="*/ 7132320 w 9898380"/>
              <a:gd name="connsiteY50" fmla="*/ 10972800 h 11247120"/>
              <a:gd name="connsiteX51" fmla="*/ 7406640 w 9898380"/>
              <a:gd name="connsiteY51" fmla="*/ 11178540 h 11247120"/>
              <a:gd name="connsiteX52" fmla="*/ 7498080 w 9898380"/>
              <a:gd name="connsiteY52" fmla="*/ 11224260 h 11247120"/>
              <a:gd name="connsiteX53" fmla="*/ 7612380 w 9898380"/>
              <a:gd name="connsiteY53" fmla="*/ 11247120 h 11247120"/>
              <a:gd name="connsiteX54" fmla="*/ 8663940 w 9898380"/>
              <a:gd name="connsiteY54" fmla="*/ 11178540 h 11247120"/>
              <a:gd name="connsiteX55" fmla="*/ 9075420 w 9898380"/>
              <a:gd name="connsiteY55" fmla="*/ 11041380 h 11247120"/>
              <a:gd name="connsiteX56" fmla="*/ 9418320 w 9898380"/>
              <a:gd name="connsiteY56" fmla="*/ 10949940 h 11247120"/>
              <a:gd name="connsiteX57" fmla="*/ 9806940 w 9898380"/>
              <a:gd name="connsiteY57" fmla="*/ 10835640 h 11247120"/>
              <a:gd name="connsiteX58" fmla="*/ 9898380 w 9898380"/>
              <a:gd name="connsiteY58" fmla="*/ 10812780 h 1124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898380" h="11247120">
                <a:moveTo>
                  <a:pt x="0" y="0"/>
                </a:moveTo>
                <a:cubicBezTo>
                  <a:pt x="7620" y="114300"/>
                  <a:pt x="4027" y="229905"/>
                  <a:pt x="22860" y="342900"/>
                </a:cubicBezTo>
                <a:cubicBezTo>
                  <a:pt x="34511" y="412805"/>
                  <a:pt x="104274" y="580725"/>
                  <a:pt x="137160" y="662940"/>
                </a:cubicBezTo>
                <a:cubicBezTo>
                  <a:pt x="183443" y="1079483"/>
                  <a:pt x="118530" y="676475"/>
                  <a:pt x="228600" y="1028700"/>
                </a:cubicBezTo>
                <a:cubicBezTo>
                  <a:pt x="330893" y="1356038"/>
                  <a:pt x="208491" y="1124725"/>
                  <a:pt x="342900" y="1348740"/>
                </a:cubicBezTo>
                <a:cubicBezTo>
                  <a:pt x="398265" y="2068480"/>
                  <a:pt x="312847" y="1318529"/>
                  <a:pt x="434340" y="1828800"/>
                </a:cubicBezTo>
                <a:cubicBezTo>
                  <a:pt x="457554" y="1926300"/>
                  <a:pt x="453235" y="2029411"/>
                  <a:pt x="480060" y="2125980"/>
                </a:cubicBezTo>
                <a:cubicBezTo>
                  <a:pt x="491952" y="2168791"/>
                  <a:pt x="531137" y="2199441"/>
                  <a:pt x="548640" y="2240280"/>
                </a:cubicBezTo>
                <a:cubicBezTo>
                  <a:pt x="577116" y="2306725"/>
                  <a:pt x="586926" y="2380384"/>
                  <a:pt x="617220" y="2446020"/>
                </a:cubicBezTo>
                <a:cubicBezTo>
                  <a:pt x="633186" y="2480613"/>
                  <a:pt x="668761" y="2503382"/>
                  <a:pt x="685800" y="2537460"/>
                </a:cubicBezTo>
                <a:cubicBezTo>
                  <a:pt x="714916" y="2595692"/>
                  <a:pt x="725264" y="2662108"/>
                  <a:pt x="754380" y="2720340"/>
                </a:cubicBezTo>
                <a:cubicBezTo>
                  <a:pt x="778954" y="2769488"/>
                  <a:pt x="812851" y="2813541"/>
                  <a:pt x="845820" y="2857500"/>
                </a:cubicBezTo>
                <a:cubicBezTo>
                  <a:pt x="943765" y="2988094"/>
                  <a:pt x="1072569" y="3114368"/>
                  <a:pt x="1188720" y="3223260"/>
                </a:cubicBezTo>
                <a:cubicBezTo>
                  <a:pt x="1232138" y="3263964"/>
                  <a:pt x="1273282" y="3309714"/>
                  <a:pt x="1325880" y="3337560"/>
                </a:cubicBezTo>
                <a:cubicBezTo>
                  <a:pt x="1404705" y="3379291"/>
                  <a:pt x="1493520" y="3398520"/>
                  <a:pt x="1577340" y="3429000"/>
                </a:cubicBezTo>
                <a:cubicBezTo>
                  <a:pt x="1623060" y="3467100"/>
                  <a:pt x="1670019" y="3503761"/>
                  <a:pt x="1714500" y="3543300"/>
                </a:cubicBezTo>
                <a:cubicBezTo>
                  <a:pt x="1738663" y="3564778"/>
                  <a:pt x="1752410" y="3601657"/>
                  <a:pt x="1783080" y="3611880"/>
                </a:cubicBezTo>
                <a:cubicBezTo>
                  <a:pt x="1848541" y="3633700"/>
                  <a:pt x="1920240" y="3627120"/>
                  <a:pt x="1988820" y="3634740"/>
                </a:cubicBezTo>
                <a:cubicBezTo>
                  <a:pt x="2218657" y="3749658"/>
                  <a:pt x="1928671" y="3614690"/>
                  <a:pt x="2194560" y="3703320"/>
                </a:cubicBezTo>
                <a:cubicBezTo>
                  <a:pt x="2226889" y="3714096"/>
                  <a:pt x="2252492" y="3742835"/>
                  <a:pt x="2286000" y="3749040"/>
                </a:cubicBezTo>
                <a:cubicBezTo>
                  <a:pt x="2459790" y="3781223"/>
                  <a:pt x="2636520" y="3794760"/>
                  <a:pt x="2811780" y="3817620"/>
                </a:cubicBezTo>
                <a:cubicBezTo>
                  <a:pt x="2887980" y="3840480"/>
                  <a:pt x="2964907" y="3861042"/>
                  <a:pt x="3040380" y="3886200"/>
                </a:cubicBezTo>
                <a:cubicBezTo>
                  <a:pt x="3193559" y="3937260"/>
                  <a:pt x="3497580" y="4046220"/>
                  <a:pt x="3497580" y="4046220"/>
                </a:cubicBezTo>
                <a:cubicBezTo>
                  <a:pt x="3520440" y="4069080"/>
                  <a:pt x="3539853" y="4096009"/>
                  <a:pt x="3566160" y="4114800"/>
                </a:cubicBezTo>
                <a:cubicBezTo>
                  <a:pt x="3621302" y="4154187"/>
                  <a:pt x="3806291" y="4216279"/>
                  <a:pt x="3840480" y="4229100"/>
                </a:cubicBezTo>
                <a:cubicBezTo>
                  <a:pt x="3870960" y="4259580"/>
                  <a:pt x="3894958" y="4298363"/>
                  <a:pt x="3931920" y="4320540"/>
                </a:cubicBezTo>
                <a:cubicBezTo>
                  <a:pt x="3973245" y="4345335"/>
                  <a:pt x="4024334" y="4348362"/>
                  <a:pt x="4069080" y="4366260"/>
                </a:cubicBezTo>
                <a:cubicBezTo>
                  <a:pt x="4138761" y="4394132"/>
                  <a:pt x="4210467" y="4419088"/>
                  <a:pt x="4274820" y="4457700"/>
                </a:cubicBezTo>
                <a:cubicBezTo>
                  <a:pt x="4363693" y="4511024"/>
                  <a:pt x="4437748" y="4586691"/>
                  <a:pt x="4526280" y="4640580"/>
                </a:cubicBezTo>
                <a:cubicBezTo>
                  <a:pt x="4613607" y="4693736"/>
                  <a:pt x="4718814" y="4716400"/>
                  <a:pt x="4800600" y="4777740"/>
                </a:cubicBezTo>
                <a:cubicBezTo>
                  <a:pt x="4831080" y="4800600"/>
                  <a:pt x="4863112" y="4821525"/>
                  <a:pt x="4892040" y="4846320"/>
                </a:cubicBezTo>
                <a:cubicBezTo>
                  <a:pt x="4916586" y="4867359"/>
                  <a:pt x="4933721" y="4896967"/>
                  <a:pt x="4960620" y="4914900"/>
                </a:cubicBezTo>
                <a:cubicBezTo>
                  <a:pt x="4980670" y="4928266"/>
                  <a:pt x="5006340" y="4930140"/>
                  <a:pt x="5029200" y="4937760"/>
                </a:cubicBezTo>
                <a:cubicBezTo>
                  <a:pt x="5118325" y="5026885"/>
                  <a:pt x="5200185" y="5114589"/>
                  <a:pt x="5303520" y="5189220"/>
                </a:cubicBezTo>
                <a:cubicBezTo>
                  <a:pt x="5838298" y="5575449"/>
                  <a:pt x="5339019" y="5169272"/>
                  <a:pt x="5692140" y="5463540"/>
                </a:cubicBezTo>
                <a:cubicBezTo>
                  <a:pt x="5813613" y="5746978"/>
                  <a:pt x="5697142" y="5512536"/>
                  <a:pt x="5920740" y="5829300"/>
                </a:cubicBezTo>
                <a:cubicBezTo>
                  <a:pt x="6147322" y="6150292"/>
                  <a:pt x="5942315" y="5880498"/>
                  <a:pt x="6103620" y="6149340"/>
                </a:cubicBezTo>
                <a:cubicBezTo>
                  <a:pt x="6123222" y="6182010"/>
                  <a:pt x="6149340" y="6210300"/>
                  <a:pt x="6172200" y="6240780"/>
                </a:cubicBezTo>
                <a:cubicBezTo>
                  <a:pt x="6211917" y="6479080"/>
                  <a:pt x="6171114" y="6278235"/>
                  <a:pt x="6240780" y="6515100"/>
                </a:cubicBezTo>
                <a:cubicBezTo>
                  <a:pt x="6265295" y="6598451"/>
                  <a:pt x="6280444" y="6684632"/>
                  <a:pt x="6309360" y="6766560"/>
                </a:cubicBezTo>
                <a:cubicBezTo>
                  <a:pt x="6326373" y="6814762"/>
                  <a:pt x="6361776" y="6855227"/>
                  <a:pt x="6377940" y="6903720"/>
                </a:cubicBezTo>
                <a:cubicBezTo>
                  <a:pt x="6399999" y="6969896"/>
                  <a:pt x="6495673" y="7335797"/>
                  <a:pt x="6515100" y="7452360"/>
                </a:cubicBezTo>
                <a:cubicBezTo>
                  <a:pt x="6541674" y="7611805"/>
                  <a:pt x="6560820" y="7772400"/>
                  <a:pt x="6583680" y="7932420"/>
                </a:cubicBezTo>
                <a:cubicBezTo>
                  <a:pt x="6591300" y="8054340"/>
                  <a:pt x="6587240" y="8177556"/>
                  <a:pt x="6606540" y="8298180"/>
                </a:cubicBezTo>
                <a:cubicBezTo>
                  <a:pt x="6617961" y="8369562"/>
                  <a:pt x="6662906" y="8432670"/>
                  <a:pt x="6675120" y="8503920"/>
                </a:cubicBezTo>
                <a:cubicBezTo>
                  <a:pt x="6708817" y="8700487"/>
                  <a:pt x="6717683" y="8900550"/>
                  <a:pt x="6743700" y="9098280"/>
                </a:cubicBezTo>
                <a:cubicBezTo>
                  <a:pt x="6755793" y="9190189"/>
                  <a:pt x="6776310" y="9280830"/>
                  <a:pt x="6789420" y="9372600"/>
                </a:cubicBezTo>
                <a:cubicBezTo>
                  <a:pt x="6822035" y="9600905"/>
                  <a:pt x="6777722" y="9852124"/>
                  <a:pt x="6880860" y="10058400"/>
                </a:cubicBezTo>
                <a:cubicBezTo>
                  <a:pt x="7003322" y="10303323"/>
                  <a:pt x="6933276" y="10147067"/>
                  <a:pt x="7063740" y="10538460"/>
                </a:cubicBezTo>
                <a:cubicBezTo>
                  <a:pt x="7071360" y="10660380"/>
                  <a:pt x="7067548" y="10783557"/>
                  <a:pt x="7086600" y="10904220"/>
                </a:cubicBezTo>
                <a:cubicBezTo>
                  <a:pt x="7090885" y="10931358"/>
                  <a:pt x="7112893" y="10953373"/>
                  <a:pt x="7132320" y="10972800"/>
                </a:cubicBezTo>
                <a:cubicBezTo>
                  <a:pt x="7236199" y="11076679"/>
                  <a:pt x="7288941" y="11113152"/>
                  <a:pt x="7406640" y="11178540"/>
                </a:cubicBezTo>
                <a:cubicBezTo>
                  <a:pt x="7436429" y="11195090"/>
                  <a:pt x="7465751" y="11213484"/>
                  <a:pt x="7498080" y="11224260"/>
                </a:cubicBezTo>
                <a:cubicBezTo>
                  <a:pt x="7534941" y="11236547"/>
                  <a:pt x="7574280" y="11239500"/>
                  <a:pt x="7612380" y="11247120"/>
                </a:cubicBezTo>
                <a:cubicBezTo>
                  <a:pt x="7962900" y="11224260"/>
                  <a:pt x="8316098" y="11227455"/>
                  <a:pt x="8663940" y="11178540"/>
                </a:cubicBezTo>
                <a:cubicBezTo>
                  <a:pt x="8807111" y="11158407"/>
                  <a:pt x="8935722" y="11078633"/>
                  <a:pt x="9075420" y="11041380"/>
                </a:cubicBezTo>
                <a:lnTo>
                  <a:pt x="9418320" y="10949940"/>
                </a:lnTo>
                <a:cubicBezTo>
                  <a:pt x="9548304" y="10913382"/>
                  <a:pt x="9677608" y="10874440"/>
                  <a:pt x="9806940" y="10835640"/>
                </a:cubicBezTo>
                <a:cubicBezTo>
                  <a:pt x="9891172" y="10810370"/>
                  <a:pt x="9848760" y="10812780"/>
                  <a:pt x="9898380" y="1081278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D00D5D-1723-4DB7-8D0E-939C76AB7D14}"/>
              </a:ext>
            </a:extLst>
          </p:cNvPr>
          <p:cNvSpPr/>
          <p:nvPr/>
        </p:nvSpPr>
        <p:spPr bwMode="auto">
          <a:xfrm>
            <a:off x="8417562" y="538603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9B37E3-6B24-4797-B155-6B0978D4B76E}"/>
              </a:ext>
            </a:extLst>
          </p:cNvPr>
          <p:cNvSpPr/>
          <p:nvPr/>
        </p:nvSpPr>
        <p:spPr bwMode="auto">
          <a:xfrm>
            <a:off x="9834882" y="579751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8AB80F-FF49-47B4-9DFD-256B8B3825A5}"/>
              </a:ext>
            </a:extLst>
          </p:cNvPr>
          <p:cNvSpPr/>
          <p:nvPr/>
        </p:nvSpPr>
        <p:spPr bwMode="auto">
          <a:xfrm>
            <a:off x="11647170" y="545461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3BAF8B-87DB-4BCD-9A0C-C23C510A7345}"/>
              </a:ext>
            </a:extLst>
          </p:cNvPr>
          <p:cNvSpPr/>
          <p:nvPr/>
        </p:nvSpPr>
        <p:spPr bwMode="auto">
          <a:xfrm>
            <a:off x="12150090" y="668905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3168BB-4B6C-463E-8385-16929E6B6778}"/>
              </a:ext>
            </a:extLst>
          </p:cNvPr>
          <p:cNvSpPr/>
          <p:nvPr/>
        </p:nvSpPr>
        <p:spPr bwMode="auto">
          <a:xfrm>
            <a:off x="13727430" y="763774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FD2E0-0D4E-45B6-9964-0E5FBA939899}"/>
              </a:ext>
            </a:extLst>
          </p:cNvPr>
          <p:cNvSpPr/>
          <p:nvPr/>
        </p:nvSpPr>
        <p:spPr bwMode="auto">
          <a:xfrm>
            <a:off x="13978890" y="935224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49B99D-7A08-47F8-B44F-1FD9BBC7E0C9}"/>
              </a:ext>
            </a:extLst>
          </p:cNvPr>
          <p:cNvSpPr/>
          <p:nvPr/>
        </p:nvSpPr>
        <p:spPr bwMode="auto">
          <a:xfrm>
            <a:off x="15373350" y="935224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A325BC-B711-48A4-B6D0-07BB91942DF0}"/>
              </a:ext>
            </a:extLst>
          </p:cNvPr>
          <p:cNvSpPr/>
          <p:nvPr/>
        </p:nvSpPr>
        <p:spPr bwMode="auto">
          <a:xfrm>
            <a:off x="13727430" y="6014686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658A0C-1860-4BD4-B3C5-EC659BAD9683}"/>
              </a:ext>
            </a:extLst>
          </p:cNvPr>
          <p:cNvSpPr/>
          <p:nvPr/>
        </p:nvSpPr>
        <p:spPr bwMode="auto">
          <a:xfrm>
            <a:off x="6395718" y="648331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59AC53-F1F8-4E91-9F32-51B4CF2B6935}"/>
              </a:ext>
            </a:extLst>
          </p:cNvPr>
          <p:cNvSpPr/>
          <p:nvPr/>
        </p:nvSpPr>
        <p:spPr bwMode="auto">
          <a:xfrm>
            <a:off x="7564118" y="71805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642F209-738E-4044-83A4-4BF19C00BDB7}"/>
              </a:ext>
            </a:extLst>
          </p:cNvPr>
          <p:cNvSpPr/>
          <p:nvPr/>
        </p:nvSpPr>
        <p:spPr bwMode="auto">
          <a:xfrm>
            <a:off x="8874762" y="78663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076308-757A-4F17-BF1F-3920AB726A56}"/>
              </a:ext>
            </a:extLst>
          </p:cNvPr>
          <p:cNvSpPr/>
          <p:nvPr/>
        </p:nvSpPr>
        <p:spPr bwMode="auto">
          <a:xfrm>
            <a:off x="10417174" y="785491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C00169-C3E2-423C-9F91-7E00701BF33D}"/>
              </a:ext>
            </a:extLst>
          </p:cNvPr>
          <p:cNvSpPr/>
          <p:nvPr/>
        </p:nvSpPr>
        <p:spPr bwMode="auto">
          <a:xfrm>
            <a:off x="11647170" y="860928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B8A3562-37E8-4E25-A51D-3AF30D08066C}"/>
              </a:ext>
            </a:extLst>
          </p:cNvPr>
          <p:cNvSpPr/>
          <p:nvPr/>
        </p:nvSpPr>
        <p:spPr bwMode="auto">
          <a:xfrm>
            <a:off x="12378690" y="991136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7D2CA9-537B-47E0-9175-10E7A4F08C4F}"/>
              </a:ext>
            </a:extLst>
          </p:cNvPr>
          <p:cNvSpPr/>
          <p:nvPr/>
        </p:nvSpPr>
        <p:spPr bwMode="auto">
          <a:xfrm>
            <a:off x="13270230" y="1112389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F4F859-E02B-400E-9113-537420F65620}"/>
              </a:ext>
            </a:extLst>
          </p:cNvPr>
          <p:cNvSpPr/>
          <p:nvPr/>
        </p:nvSpPr>
        <p:spPr bwMode="auto">
          <a:xfrm>
            <a:off x="15144750" y="11363917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49B6465-04BC-4C19-B81E-9ACB4B33F119}"/>
              </a:ext>
            </a:extLst>
          </p:cNvPr>
          <p:cNvSpPr/>
          <p:nvPr/>
        </p:nvSpPr>
        <p:spPr bwMode="auto">
          <a:xfrm>
            <a:off x="14184630" y="1238119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E99D44F-5F61-435E-934C-94F9D7BA2AC6}"/>
              </a:ext>
            </a:extLst>
          </p:cNvPr>
          <p:cNvSpPr/>
          <p:nvPr/>
        </p:nvSpPr>
        <p:spPr bwMode="auto">
          <a:xfrm>
            <a:off x="12378690" y="1192399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BBD081-6CEC-474F-B53C-B9279A659B63}"/>
              </a:ext>
            </a:extLst>
          </p:cNvPr>
          <p:cNvSpPr/>
          <p:nvPr/>
        </p:nvSpPr>
        <p:spPr bwMode="auto">
          <a:xfrm>
            <a:off x="10469242" y="98094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EEE8C-E916-48E3-8F58-519D32A65F93}"/>
              </a:ext>
            </a:extLst>
          </p:cNvPr>
          <p:cNvSpPr/>
          <p:nvPr/>
        </p:nvSpPr>
        <p:spPr bwMode="auto">
          <a:xfrm>
            <a:off x="8417562" y="9123640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3AD6C7-C846-4047-B8A2-75B10F259832}"/>
              </a:ext>
            </a:extLst>
          </p:cNvPr>
          <p:cNvSpPr txBox="1"/>
          <p:nvPr/>
        </p:nvSpPr>
        <p:spPr>
          <a:xfrm>
            <a:off x="3703320" y="13592770"/>
            <a:ext cx="14955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Discriminative: learn the decision boundary to make prediction, often with a functional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8055109" y="15918624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109" y="15918624"/>
                <a:ext cx="563853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C6044007-95CE-452B-A11D-C23566306B02}"/>
              </a:ext>
            </a:extLst>
          </p:cNvPr>
          <p:cNvSpPr/>
          <p:nvPr/>
        </p:nvSpPr>
        <p:spPr bwMode="auto">
          <a:xfrm>
            <a:off x="12609477" y="16118476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928C84-59BB-4C59-972B-B79624640677}"/>
              </a:ext>
            </a:extLst>
          </p:cNvPr>
          <p:cNvSpPr txBox="1"/>
          <p:nvPr/>
        </p:nvSpPr>
        <p:spPr>
          <a:xfrm>
            <a:off x="3733262" y="17387530"/>
            <a:ext cx="13190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logistic regression, CNN …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713DF77-B5DD-45E9-96FE-C29C10F62565}"/>
              </a:ext>
            </a:extLst>
          </p:cNvPr>
          <p:cNvCxnSpPr/>
          <p:nvPr/>
        </p:nvCxnSpPr>
        <p:spPr>
          <a:xfrm>
            <a:off x="19031264" y="3954780"/>
            <a:ext cx="85092" cy="14356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6483393-D349-4659-BF50-55DAD7A81265}"/>
              </a:ext>
            </a:extLst>
          </p:cNvPr>
          <p:cNvSpPr txBox="1"/>
          <p:nvPr/>
        </p:nvSpPr>
        <p:spPr>
          <a:xfrm>
            <a:off x="20693382" y="13327437"/>
            <a:ext cx="1319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Generative: learn the joint distribution between data and label to make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0D95DF-FB32-469C-98EB-FE6711BB8272}"/>
                  </a:ext>
                </a:extLst>
              </p:cNvPr>
              <p:cNvSpPr txBox="1"/>
              <p:nvPr/>
            </p:nvSpPr>
            <p:spPr>
              <a:xfrm>
                <a:off x="24401930" y="15503126"/>
                <a:ext cx="567700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0D95DF-FB32-469C-98EB-FE6711BB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1930" y="15503126"/>
                <a:ext cx="567700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43C317F5-AA03-4DCD-B55F-84EADA3C7E27}"/>
              </a:ext>
            </a:extLst>
          </p:cNvPr>
          <p:cNvSpPr txBox="1"/>
          <p:nvPr/>
        </p:nvSpPr>
        <p:spPr>
          <a:xfrm>
            <a:off x="20608290" y="16755487"/>
            <a:ext cx="1319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autoregression, GAN, variational autoencoder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5B400C-59AF-4618-9751-8BCE7A99AE44}"/>
                  </a:ext>
                </a:extLst>
              </p:cNvPr>
              <p:cNvSpPr txBox="1"/>
              <p:nvPr/>
            </p:nvSpPr>
            <p:spPr>
              <a:xfrm>
                <a:off x="20956418" y="5984978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5B400C-59AF-4618-9751-8BCE7A99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6418" y="5984978"/>
                <a:ext cx="56385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4F30DE-0C3B-47CC-B428-A6687E3C5BA9}"/>
                  </a:ext>
                </a:extLst>
              </p:cNvPr>
              <p:cNvSpPr txBox="1"/>
              <p:nvPr/>
            </p:nvSpPr>
            <p:spPr>
              <a:xfrm>
                <a:off x="21090038" y="7604052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4F30DE-0C3B-47CC-B428-A6687E3C5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0038" y="7604052"/>
                <a:ext cx="563853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20BA211-3093-4063-9B84-D3C195DB724D}"/>
                  </a:ext>
                </a:extLst>
              </p:cNvPr>
              <p:cNvSpPr txBox="1"/>
              <p:nvPr/>
            </p:nvSpPr>
            <p:spPr>
              <a:xfrm>
                <a:off x="21194028" y="9124210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20BA211-3093-4063-9B84-D3C195DB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028" y="9124210"/>
                <a:ext cx="563853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72465F6-1DF3-4910-97F2-9083C81AFB6D}"/>
                  </a:ext>
                </a:extLst>
              </p:cNvPr>
              <p:cNvSpPr txBox="1"/>
              <p:nvPr/>
            </p:nvSpPr>
            <p:spPr>
              <a:xfrm>
                <a:off x="21194028" y="10829362"/>
                <a:ext cx="56385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72465F6-1DF3-4910-97F2-9083C81AF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028" y="10829362"/>
                <a:ext cx="563853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9B5DCA-5F6F-4636-AD59-906DA7B15486}"/>
                  </a:ext>
                </a:extLst>
              </p:cNvPr>
              <p:cNvSpPr txBox="1"/>
              <p:nvPr/>
            </p:nvSpPr>
            <p:spPr>
              <a:xfrm>
                <a:off x="27920828" y="6011142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9B5DCA-5F6F-4636-AD59-906DA7B15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828" y="6011142"/>
                <a:ext cx="639143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5C9321E-CD2E-4855-AB42-674855809A37}"/>
                  </a:ext>
                </a:extLst>
              </p:cNvPr>
              <p:cNvSpPr txBox="1"/>
              <p:nvPr/>
            </p:nvSpPr>
            <p:spPr>
              <a:xfrm>
                <a:off x="28054448" y="7630216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5C9321E-CD2E-4855-AB42-674855809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4448" y="7630216"/>
                <a:ext cx="6391430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EA3CAD-AE0F-4CDA-A943-A3E113EA8725}"/>
                  </a:ext>
                </a:extLst>
              </p:cNvPr>
              <p:cNvSpPr txBox="1"/>
              <p:nvPr/>
            </p:nvSpPr>
            <p:spPr>
              <a:xfrm>
                <a:off x="28158438" y="9150374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EA3CAD-AE0F-4CDA-A943-A3E113EA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8438" y="9150374"/>
                <a:ext cx="6391430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7745CA-A58F-4D21-A2DC-63CC6A626AA4}"/>
                  </a:ext>
                </a:extLst>
              </p:cNvPr>
              <p:cNvSpPr txBox="1"/>
              <p:nvPr/>
            </p:nvSpPr>
            <p:spPr>
              <a:xfrm>
                <a:off x="28158438" y="10855526"/>
                <a:ext cx="6391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7745CA-A58F-4D21-A2DC-63CC6A626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8438" y="10855526"/>
                <a:ext cx="6391430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86AA85F9-41CD-4FEF-80CD-81754B3BB8D7}"/>
              </a:ext>
            </a:extLst>
          </p:cNvPr>
          <p:cNvSpPr/>
          <p:nvPr/>
        </p:nvSpPr>
        <p:spPr bwMode="auto">
          <a:xfrm>
            <a:off x="25598118" y="6182563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7E99AAF-B21B-444B-94CF-14F1B12D0304}"/>
              </a:ext>
            </a:extLst>
          </p:cNvPr>
          <p:cNvSpPr/>
          <p:nvPr/>
        </p:nvSpPr>
        <p:spPr bwMode="auto">
          <a:xfrm>
            <a:off x="25547317" y="7713706"/>
            <a:ext cx="731520" cy="73152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3B7C63B-9255-47DE-8B95-701E2A1470AB}"/>
              </a:ext>
            </a:extLst>
          </p:cNvPr>
          <p:cNvSpPr/>
          <p:nvPr/>
        </p:nvSpPr>
        <p:spPr bwMode="auto">
          <a:xfrm>
            <a:off x="25747259" y="11004198"/>
            <a:ext cx="748195" cy="719438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E70C9A-12A6-491F-B8DE-659C63147025}"/>
              </a:ext>
            </a:extLst>
          </p:cNvPr>
          <p:cNvSpPr/>
          <p:nvPr/>
        </p:nvSpPr>
        <p:spPr bwMode="auto">
          <a:xfrm>
            <a:off x="25826718" y="9225623"/>
            <a:ext cx="589279" cy="653802"/>
          </a:xfrm>
          <a:prstGeom prst="ellipse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19CECE-125A-4863-BB32-D8F77C54CD4F}"/>
              </a:ext>
            </a:extLst>
          </p:cNvPr>
          <p:cNvSpPr/>
          <p:nvPr/>
        </p:nvSpPr>
        <p:spPr bwMode="auto">
          <a:xfrm>
            <a:off x="33307878" y="6216591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523C140-0E01-497F-8827-C4C4837B08C5}"/>
              </a:ext>
            </a:extLst>
          </p:cNvPr>
          <p:cNvSpPr/>
          <p:nvPr/>
        </p:nvSpPr>
        <p:spPr bwMode="auto">
          <a:xfrm>
            <a:off x="33257077" y="7747734"/>
            <a:ext cx="731520" cy="73152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0258B94-D005-4AC7-B3BE-12CB22060F21}"/>
              </a:ext>
            </a:extLst>
          </p:cNvPr>
          <p:cNvSpPr/>
          <p:nvPr/>
        </p:nvSpPr>
        <p:spPr bwMode="auto">
          <a:xfrm>
            <a:off x="33457019" y="11038226"/>
            <a:ext cx="748195" cy="71943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206225D-16FF-44DC-80DD-4ED7E1050D89}"/>
              </a:ext>
            </a:extLst>
          </p:cNvPr>
          <p:cNvSpPr/>
          <p:nvPr/>
        </p:nvSpPr>
        <p:spPr bwMode="auto">
          <a:xfrm>
            <a:off x="33536478" y="9259651"/>
            <a:ext cx="589279" cy="653802"/>
          </a:xfrm>
          <a:prstGeom prst="ellipse">
            <a:avLst/>
          </a:prstGeom>
          <a:solidFill>
            <a:srgbClr val="62C957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C143EE6-33D7-4C0D-A5B7-B7994AFB79BE}"/>
              </a:ext>
            </a:extLst>
          </p:cNvPr>
          <p:cNvSpPr/>
          <p:nvPr/>
        </p:nvSpPr>
        <p:spPr bwMode="auto">
          <a:xfrm>
            <a:off x="29041390" y="157675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52E0D-5B5C-489B-9DA8-B812B53E1527}"/>
              </a:ext>
            </a:extLst>
          </p:cNvPr>
          <p:cNvSpPr txBox="1"/>
          <p:nvPr/>
        </p:nvSpPr>
        <p:spPr>
          <a:xfrm>
            <a:off x="2102167" y="5057979"/>
            <a:ext cx="11246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7200" dirty="0"/>
              <a:t>Model collapse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D26C0-F052-4DD2-8643-E4481980B5BF}"/>
              </a:ext>
            </a:extLst>
          </p:cNvPr>
          <p:cNvSpPr/>
          <p:nvPr/>
        </p:nvSpPr>
        <p:spPr>
          <a:xfrm>
            <a:off x="2501659" y="6692648"/>
            <a:ext cx="301928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collapses to generate limited sample variety; these samples often are good, so D may be fooled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EEEE5-0C03-4E47-879E-3C7BCCD8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57" y="8356176"/>
            <a:ext cx="21508846" cy="8080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F8C45-7BB9-4D04-8C7A-10CC65020682}"/>
              </a:ext>
            </a:extLst>
          </p:cNvPr>
          <p:cNvSpPr txBox="1"/>
          <p:nvPr/>
        </p:nvSpPr>
        <p:spPr>
          <a:xfrm>
            <a:off x="2102167" y="18257549"/>
            <a:ext cx="11613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Figure 4. Wasserstein GAN. https://arxiv.org/abs/1701.07875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73E04-DC2E-4D26-861D-CF161DBA6AB6}"/>
              </a:ext>
            </a:extLst>
          </p:cNvPr>
          <p:cNvSpPr txBox="1"/>
          <p:nvPr/>
        </p:nvSpPr>
        <p:spPr>
          <a:xfrm>
            <a:off x="2263140" y="17053560"/>
            <a:ext cx="2823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model partially collapse to produce same sample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57CE4-A808-4C2C-B641-218AFDAB57E5}"/>
              </a:ext>
            </a:extLst>
          </p:cNvPr>
          <p:cNvSpPr/>
          <p:nvPr/>
        </p:nvSpPr>
        <p:spPr>
          <a:xfrm>
            <a:off x="23675661" y="16638062"/>
            <a:ext cx="1141851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Some tricks can be found at </a:t>
            </a:r>
          </a:p>
          <a:p>
            <a:r>
              <a:rPr lang="en-US" dirty="0"/>
              <a:t>https://github.com/soumith/ganhacks</a:t>
            </a:r>
          </a:p>
        </p:txBody>
      </p:sp>
    </p:spTree>
    <p:extLst>
      <p:ext uri="{BB962C8B-B14F-4D97-AF65-F5344CB8AC3E}">
        <p14:creationId xmlns:p14="http://schemas.microsoft.com/office/powerpoint/2010/main" val="1329306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Progress is significant</a:t>
            </a:r>
          </a:p>
        </p:txBody>
      </p:sp>
      <p:pic>
        <p:nvPicPr>
          <p:cNvPr id="2050" name="Picture 2" descr="Faces generated by the StyleGAN algorithm">
            <a:extLst>
              <a:ext uri="{FF2B5EF4-FFF2-40B4-BE49-F238E27FC236}">
                <a16:creationId xmlns:a16="http://schemas.microsoft.com/office/drawing/2014/main" id="{9C5087D9-FD43-4B42-9A65-3C0B0629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925" y="6059805"/>
            <a:ext cx="23907750" cy="1064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0A8D8E-B6C8-4868-8BEA-0E6BB29D42B6}"/>
              </a:ext>
            </a:extLst>
          </p:cNvPr>
          <p:cNvSpPr txBox="1"/>
          <p:nvPr/>
        </p:nvSpPr>
        <p:spPr>
          <a:xfrm>
            <a:off x="17602200" y="17053560"/>
            <a:ext cx="1376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Analyzing and Improving the Image Quality of </a:t>
            </a:r>
            <a:r>
              <a:rPr lang="en-US" sz="3600" dirty="0" err="1"/>
              <a:t>StyleGAN</a:t>
            </a:r>
            <a:r>
              <a:rPr lang="en-US" sz="3600" dirty="0"/>
              <a:t>.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10B9B-2DF6-42D3-A085-7115AF3558C4}"/>
              </a:ext>
            </a:extLst>
          </p:cNvPr>
          <p:cNvSpPr/>
          <p:nvPr/>
        </p:nvSpPr>
        <p:spPr>
          <a:xfrm>
            <a:off x="2461245" y="17699891"/>
            <a:ext cx="110337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https://thispersondoesnotexist.com/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C83FC-2D61-4C62-9344-493ABE0F516A}"/>
              </a:ext>
            </a:extLst>
          </p:cNvPr>
          <p:cNvSpPr txBox="1"/>
          <p:nvPr/>
        </p:nvSpPr>
        <p:spPr>
          <a:xfrm>
            <a:off x="14264640" y="17699891"/>
            <a:ext cx="850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this website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F073C1-6C91-4B62-922C-18BD52FD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01" y="9967912"/>
            <a:ext cx="2000250" cy="2009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C86966-99FE-4336-B2F6-AEFCE882B090}"/>
              </a:ext>
            </a:extLst>
          </p:cNvPr>
          <p:cNvSpPr txBox="1"/>
          <p:nvPr/>
        </p:nvSpPr>
        <p:spPr>
          <a:xfrm>
            <a:off x="4974582" y="12431582"/>
            <a:ext cx="200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9968E-8F07-4655-BC89-EC6009CA7DC4}"/>
              </a:ext>
            </a:extLst>
          </p:cNvPr>
          <p:cNvSpPr/>
          <p:nvPr/>
        </p:nvSpPr>
        <p:spPr>
          <a:xfrm>
            <a:off x="3991195" y="13693375"/>
            <a:ext cx="47197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Ian J. Goodfellow et al. Generative Adversarial Nets. NIPS 2014.</a:t>
            </a:r>
          </a:p>
        </p:txBody>
      </p:sp>
    </p:spTree>
    <p:extLst>
      <p:ext uri="{BB962C8B-B14F-4D97-AF65-F5344CB8AC3E}">
        <p14:creationId xmlns:p14="http://schemas.microsoft.com/office/powerpoint/2010/main" val="54351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Other objects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C5F91-5C33-4878-B389-FC351C1D31FE}"/>
              </a:ext>
            </a:extLst>
          </p:cNvPr>
          <p:cNvSpPr/>
          <p:nvPr/>
        </p:nvSpPr>
        <p:spPr>
          <a:xfrm>
            <a:off x="1930396" y="18325237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616161"/>
                </a:solidFill>
                <a:latin typeface="Roboto"/>
              </a:rPr>
              <a:t> </a:t>
            </a:r>
            <a:r>
              <a:rPr lang="en-US" sz="3200" u="sng" dirty="0">
                <a:solidFill>
                  <a:srgbClr val="1A73E8"/>
                </a:solidFill>
                <a:latin typeface="Roboto"/>
                <a:hlinkClick r:id="rId3"/>
              </a:rPr>
              <a:t>Large Scale GAN Training for High Fidelity Natural Image Synthesis</a:t>
            </a:r>
            <a:r>
              <a:rPr lang="en-US" sz="3200" dirty="0">
                <a:solidFill>
                  <a:srgbClr val="616161"/>
                </a:solidFill>
                <a:latin typeface="Roboto"/>
              </a:rPr>
              <a:t>. </a:t>
            </a:r>
            <a:r>
              <a:rPr lang="en-US" sz="3200" i="1" dirty="0">
                <a:solidFill>
                  <a:srgbClr val="616161"/>
                </a:solidFill>
                <a:latin typeface="Roboto"/>
              </a:rPr>
              <a:t>arxiv:1809.11096</a:t>
            </a:r>
            <a:r>
              <a:rPr lang="en-US" sz="3200" dirty="0">
                <a:solidFill>
                  <a:srgbClr val="616161"/>
                </a:solidFill>
                <a:latin typeface="Roboto"/>
              </a:rPr>
              <a:t>, 2018.</a:t>
            </a:r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28135B-D85D-44C2-9344-428BC77A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42" y="6566534"/>
            <a:ext cx="33103916" cy="664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263AF-F33E-4BB5-B901-FF1D2B7025B1}"/>
              </a:ext>
            </a:extLst>
          </p:cNvPr>
          <p:cNvSpPr txBox="1"/>
          <p:nvPr/>
        </p:nvSpPr>
        <p:spPr>
          <a:xfrm>
            <a:off x="2263140" y="14881860"/>
            <a:ext cx="1234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with ImageNet images</a:t>
            </a:r>
          </a:p>
        </p:txBody>
      </p:sp>
    </p:spTree>
    <p:extLst>
      <p:ext uri="{BB962C8B-B14F-4D97-AF65-F5344CB8AC3E}">
        <p14:creationId xmlns:p14="http://schemas.microsoft.com/office/powerpoint/2010/main" val="1979837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Art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A8D8E-B6C8-4868-8BEA-0E6BB29D42B6}"/>
              </a:ext>
            </a:extLst>
          </p:cNvPr>
          <p:cNvSpPr txBox="1"/>
          <p:nvPr/>
        </p:nvSpPr>
        <p:spPr>
          <a:xfrm>
            <a:off x="15811030" y="15350014"/>
            <a:ext cx="1376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StyleGAN2.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3B767-5A78-43C2-8D3E-912A4B40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6" y="6184585"/>
            <a:ext cx="7277100" cy="7210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88B51-7B43-47DC-8A5F-5B770256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4009" y="6184585"/>
            <a:ext cx="7229475" cy="7210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DA3BB-ACB6-42CC-A5D9-64EB8A3C2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9239" y="6184585"/>
            <a:ext cx="7172325" cy="726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6E91F-BB5C-489E-9E55-B4E5A5672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680" y="6184585"/>
            <a:ext cx="7267575" cy="72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GAN : Video creation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9D83C31-00E7-43A2-AB46-7635F3AB62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87" y="4601054"/>
            <a:ext cx="15478410" cy="129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03509-EA04-4B56-B36F-3E569452F6A0}"/>
              </a:ext>
            </a:extLst>
          </p:cNvPr>
          <p:cNvSpPr txBox="1"/>
          <p:nvPr/>
        </p:nvSpPr>
        <p:spPr>
          <a:xfrm>
            <a:off x="21671280" y="8390367"/>
            <a:ext cx="13944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DVD-GAN</a:t>
            </a:r>
          </a:p>
          <a:p>
            <a:endParaRPr lang="en-US" dirty="0"/>
          </a:p>
          <a:p>
            <a:r>
              <a:rPr lang="en-US" dirty="0"/>
              <a:t>DeepMind : Impressive Step Toward Realistic Video Synthesis, 2019</a:t>
            </a:r>
          </a:p>
          <a:p>
            <a:br>
              <a:rPr lang="en-US" dirty="0">
                <a:hlinkClick r:id="rId4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2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Conditional GAN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49" y="17849195"/>
            <a:ext cx="26696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Conditional Generative Adversarial Nets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https://arxiv.org/abs/1411.1784</a:t>
            </a:r>
            <a:r>
              <a:rPr lang="en-US" dirty="0"/>
              <a:t>.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76A92-CB4A-4C8A-BA23-F8D764F1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041" y="3408045"/>
            <a:ext cx="28780740" cy="19443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DECBCF-7DFF-4B57-B662-2D0CE670BC0A}"/>
              </a:ext>
            </a:extLst>
          </p:cNvPr>
          <p:cNvSpPr/>
          <p:nvPr/>
        </p:nvSpPr>
        <p:spPr bwMode="auto">
          <a:xfrm>
            <a:off x="18909409" y="6089419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548323-5ED3-4282-94BD-58C4D56D589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835989" y="8489719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4C6947-5ACB-4E23-8DF7-FA8A0DE2249B}"/>
                  </a:ext>
                </a:extLst>
              </p:cNvPr>
              <p:cNvSpPr txBox="1"/>
              <p:nvPr/>
            </p:nvSpPr>
            <p:spPr>
              <a:xfrm>
                <a:off x="27367609" y="8786580"/>
                <a:ext cx="6419471" cy="160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𝑔𝑖𝑣𝑒𝑛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𝑙𝑎𝑏𝑒𝑙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𝑔𝑒𝑛𝑒𝑟𝑎𝑡𝑒𝑑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4C6947-5ACB-4E23-8DF7-FA8A0DE22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7609" y="8786580"/>
                <a:ext cx="6419471" cy="1602683"/>
              </a:xfrm>
              <a:prstGeom prst="rect">
                <a:avLst/>
              </a:prstGeom>
              <a:blipFill>
                <a:blip r:embed="rId5"/>
                <a:stretch>
                  <a:fillRect r="-35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93E3805-3E65-4D1B-96A1-6104D3CE556B}"/>
              </a:ext>
            </a:extLst>
          </p:cNvPr>
          <p:cNvSpPr/>
          <p:nvPr/>
        </p:nvSpPr>
        <p:spPr bwMode="auto">
          <a:xfrm>
            <a:off x="8919589" y="6089419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F0D581-BA1B-4E07-AEA7-5DFBABB125C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31957" y="8489719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73B56F-7B70-4B66-9E30-1CD6E895DA7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5846169" y="8489719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33E91F-E514-4F05-9734-C794833FA5D5}"/>
              </a:ext>
            </a:extLst>
          </p:cNvPr>
          <p:cNvSpPr txBox="1"/>
          <p:nvPr/>
        </p:nvSpPr>
        <p:spPr>
          <a:xfrm>
            <a:off x="22741512" y="14820532"/>
            <a:ext cx="1085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Conditional GAN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002C578-849F-42D5-972A-C022EEE22A7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6093441" y="10890019"/>
            <a:ext cx="6279258" cy="3373378"/>
          </a:xfrm>
          <a:prstGeom prst="bentConnector2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B8E086-9FD3-4C1A-AC6D-AE0B94C94B85}"/>
              </a:ext>
            </a:extLst>
          </p:cNvPr>
          <p:cNvSpPr txBox="1"/>
          <p:nvPr/>
        </p:nvSpPr>
        <p:spPr>
          <a:xfrm>
            <a:off x="16512834" y="8951384"/>
            <a:ext cx="2134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G(z)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5C6CA5-B697-4DB5-8DD7-2195CD06A65F}"/>
                  </a:ext>
                </a:extLst>
              </p:cNvPr>
              <p:cNvSpPr txBox="1"/>
              <p:nvPr/>
            </p:nvSpPr>
            <p:spPr>
              <a:xfrm>
                <a:off x="11967211" y="13700165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5C6CA5-B697-4DB5-8DD7-2195CD06A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211" y="13700165"/>
                <a:ext cx="2134042" cy="923330"/>
              </a:xfrm>
              <a:prstGeom prst="rect">
                <a:avLst/>
              </a:prstGeom>
              <a:blipFill>
                <a:blip r:embed="rId6"/>
                <a:stretch>
                  <a:fillRect r="-7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DD3956-0706-42DB-8725-76744AAD4887}"/>
                  </a:ext>
                </a:extLst>
              </p:cNvPr>
              <p:cNvSpPr txBox="1"/>
              <p:nvPr/>
            </p:nvSpPr>
            <p:spPr>
              <a:xfrm>
                <a:off x="2544940" y="7830491"/>
                <a:ext cx="21340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DD3956-0706-42DB-8725-76744AAD4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940" y="7830491"/>
                <a:ext cx="213404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4F9A23C-A565-4AC0-84FD-C690D00F9413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11407850" y="11865049"/>
            <a:ext cx="2597381" cy="64732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B643EB-2FC2-45C4-B27A-FDA1CE480FFC}"/>
              </a:ext>
            </a:extLst>
          </p:cNvPr>
          <p:cNvSpPr txBox="1"/>
          <p:nvPr/>
        </p:nvSpPr>
        <p:spPr>
          <a:xfrm>
            <a:off x="13716000" y="11932920"/>
            <a:ext cx="299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y</a:t>
            </a:r>
          </a:p>
        </p:txBody>
      </p:sp>
    </p:spTree>
    <p:extLst>
      <p:ext uri="{BB962C8B-B14F-4D97-AF65-F5344CB8AC3E}">
        <p14:creationId xmlns:p14="http://schemas.microsoft.com/office/powerpoint/2010/main" val="294660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Conditional GAN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25709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Conditional Generative Adversarial Nets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https://arxiv.org/abs/1411.1784</a:t>
            </a:r>
            <a:r>
              <a:rPr lang="en-US" dirty="0"/>
              <a:t>. 2014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AC71F-D70C-45EB-9484-4DFB6C8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317" y="4824412"/>
            <a:ext cx="20875943" cy="10537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8FD60-7EC7-4903-9199-5CDC44AB1CE1}"/>
              </a:ext>
            </a:extLst>
          </p:cNvPr>
          <p:cNvSpPr txBox="1"/>
          <p:nvPr/>
        </p:nvSpPr>
        <p:spPr>
          <a:xfrm>
            <a:off x="7827943" y="8567741"/>
            <a:ext cx="1015663" cy="752248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Label 0 - 9</a:t>
            </a:r>
          </a:p>
        </p:txBody>
      </p:sp>
    </p:spTree>
    <p:extLst>
      <p:ext uri="{BB962C8B-B14F-4D97-AF65-F5344CB8AC3E}">
        <p14:creationId xmlns:p14="http://schemas.microsoft.com/office/powerpoint/2010/main" val="1334507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Conditional GAN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25709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Conditional Generative Adversarial Nets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https://arxiv.org/abs/1411.1784</a:t>
            </a:r>
            <a:r>
              <a:rPr lang="en-US" dirty="0"/>
              <a:t>. 2014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AC71F-D70C-45EB-9484-4DFB6C8C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317" y="4824412"/>
            <a:ext cx="20875943" cy="10537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8FD60-7EC7-4903-9199-5CDC44AB1CE1}"/>
              </a:ext>
            </a:extLst>
          </p:cNvPr>
          <p:cNvSpPr txBox="1"/>
          <p:nvPr/>
        </p:nvSpPr>
        <p:spPr>
          <a:xfrm>
            <a:off x="7827943" y="8567741"/>
            <a:ext cx="1015663" cy="752248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Label 0 - 9</a:t>
            </a:r>
          </a:p>
        </p:txBody>
      </p:sp>
    </p:spTree>
    <p:extLst>
      <p:ext uri="{BB962C8B-B14F-4D97-AF65-F5344CB8AC3E}">
        <p14:creationId xmlns:p14="http://schemas.microsoft.com/office/powerpoint/2010/main" val="3356093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Image to image translation: Conditional GAN with complicated label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Image-to-Image </a:t>
            </a:r>
            <a:r>
              <a:rPr lang="en-US" dirty="0"/>
              <a:t>Translation with Conditional Adversarial Nets. </a:t>
            </a:r>
            <a:r>
              <a:rPr lang="en-US" dirty="0">
                <a:hlinkClick r:id="rId3"/>
              </a:rPr>
              <a:t>https://arxiv.org/abs/1611.07004</a:t>
            </a:r>
            <a:r>
              <a:rPr lang="en-US" dirty="0"/>
              <a:t>.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DCF70-4364-4A30-ADBF-3FF347B51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935" y="5381625"/>
            <a:ext cx="18600504" cy="108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40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mage-to-Image Translation with Conditional Adversarial Nets. </a:t>
            </a:r>
            <a:r>
              <a:rPr lang="en-US" dirty="0">
                <a:hlinkClick r:id="rId3"/>
              </a:rPr>
              <a:t>https://arxiv.org/abs/1611.07004</a:t>
            </a:r>
            <a:r>
              <a:rPr lang="en-US" dirty="0"/>
              <a:t>. 2018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720789-B67E-44C8-95D2-F3D98D005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50" y="4485325"/>
            <a:ext cx="32378684" cy="1192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7C096EB8-FFA4-4E73-8DFE-269E6DA392DA}"/>
              </a:ext>
            </a:extLst>
          </p:cNvPr>
          <p:cNvSpPr txBox="1">
            <a:spLocks/>
          </p:cNvSpPr>
          <p:nvPr/>
        </p:nvSpPr>
        <p:spPr bwMode="auto">
          <a:xfrm>
            <a:off x="1839223" y="5857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>
            <a:lvl1pPr algn="l" defTabSz="1828754" rtl="0" eaLnBrk="1" latinLnBrk="0" hangingPunct="1">
              <a:spcBef>
                <a:spcPct val="0"/>
              </a:spcBef>
              <a:buNone/>
              <a:defRPr sz="128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8000"/>
              <a:t>Image to image translation: Conditional GAN with complicated label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1362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Linked by the 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7746721" y="4428648"/>
                <a:ext cx="216278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   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721" y="4428648"/>
                <a:ext cx="21627844" cy="1730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C6044007-95CE-452B-A11D-C23566306B02}"/>
              </a:ext>
            </a:extLst>
          </p:cNvPr>
          <p:cNvSpPr/>
          <p:nvPr/>
        </p:nvSpPr>
        <p:spPr bwMode="auto">
          <a:xfrm>
            <a:off x="12529689" y="508570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80D76BA-92A7-4E97-A3C5-64D6130FB6ED}"/>
              </a:ext>
            </a:extLst>
          </p:cNvPr>
          <p:cNvSpPr/>
          <p:nvPr/>
        </p:nvSpPr>
        <p:spPr bwMode="auto">
          <a:xfrm>
            <a:off x="18735806" y="4555898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E75359C-C2BA-4ED2-BB1F-81E851B86B9D}"/>
              </a:ext>
            </a:extLst>
          </p:cNvPr>
          <p:cNvSpPr/>
          <p:nvPr/>
        </p:nvSpPr>
        <p:spPr bwMode="auto">
          <a:xfrm>
            <a:off x="17377996" y="554290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897D853-02A0-4C16-B06A-BA1BABFCD467}"/>
              </a:ext>
            </a:extLst>
          </p:cNvPr>
          <p:cNvSpPr/>
          <p:nvPr/>
        </p:nvSpPr>
        <p:spPr bwMode="auto">
          <a:xfrm>
            <a:off x="25323669" y="556576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AC666F3-7AC0-470F-9818-0BA0A1F09450}"/>
              </a:ext>
            </a:extLst>
          </p:cNvPr>
          <p:cNvSpPr/>
          <p:nvPr/>
        </p:nvSpPr>
        <p:spPr bwMode="auto">
          <a:xfrm>
            <a:off x="22277832" y="4555898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CBE497-513C-4E0C-AACE-90AEFC25A2F9}"/>
                  </a:ext>
                </a:extLst>
              </p:cNvPr>
              <p:cNvSpPr/>
              <p:nvPr/>
            </p:nvSpPr>
            <p:spPr>
              <a:xfrm>
                <a:off x="5548457" y="8920222"/>
                <a:ext cx="763497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𝑟𝑒𝑑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CBE497-513C-4E0C-AACE-90AEFC25A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57" y="8920222"/>
                <a:ext cx="763497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5FFBCB19-B599-45F4-A18D-EA672550C8DD}"/>
              </a:ext>
            </a:extLst>
          </p:cNvPr>
          <p:cNvSpPr/>
          <p:nvPr/>
        </p:nvSpPr>
        <p:spPr bwMode="auto">
          <a:xfrm>
            <a:off x="10302115" y="9153287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8F01A0A-EDB3-4651-84BD-CD0AF2DE7B30}"/>
                  </a:ext>
                </a:extLst>
              </p:cNvPr>
              <p:cNvSpPr/>
              <p:nvPr/>
            </p:nvSpPr>
            <p:spPr>
              <a:xfrm>
                <a:off x="5548457" y="10277892"/>
                <a:ext cx="819711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   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8F01A0A-EDB3-4651-84BD-CD0AF2DE7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457" y="10277892"/>
                <a:ext cx="8197116" cy="923330"/>
              </a:xfrm>
              <a:prstGeom prst="rect">
                <a:avLst/>
              </a:prstGeom>
              <a:blipFill>
                <a:blip r:embed="rId5"/>
                <a:stretch>
                  <a:fillRect t="-18543" r="-3048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>
            <a:extLst>
              <a:ext uri="{FF2B5EF4-FFF2-40B4-BE49-F238E27FC236}">
                <a16:creationId xmlns:a16="http://schemas.microsoft.com/office/drawing/2014/main" id="{33DF7F07-E3A3-4569-8C61-B4C19A02CEC8}"/>
              </a:ext>
            </a:extLst>
          </p:cNvPr>
          <p:cNvSpPr/>
          <p:nvPr/>
        </p:nvSpPr>
        <p:spPr bwMode="auto">
          <a:xfrm>
            <a:off x="10919335" y="10528785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F1C32-3E94-4897-B6E2-4FB79FEB2C47}"/>
              </a:ext>
            </a:extLst>
          </p:cNvPr>
          <p:cNvSpPr txBox="1"/>
          <p:nvPr/>
        </p:nvSpPr>
        <p:spPr>
          <a:xfrm>
            <a:off x="5548457" y="12047636"/>
            <a:ext cx="85771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Discriminative model takes the short-cut.</a:t>
            </a:r>
          </a:p>
          <a:p>
            <a:endParaRPr lang="en-US" dirty="0"/>
          </a:p>
          <a:p>
            <a:r>
              <a:rPr lang="en-US" dirty="0"/>
              <a:t>Very suitable for 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AC351F6-9C3B-40B5-B394-AC9386EB181E}"/>
                  </a:ext>
                </a:extLst>
              </p:cNvPr>
              <p:cNvSpPr/>
              <p:nvPr/>
            </p:nvSpPr>
            <p:spPr>
              <a:xfrm>
                <a:off x="19226810" y="8729954"/>
                <a:ext cx="1259569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)</m:t>
                    </m:r>
                  </m:oMath>
                </a14:m>
                <a:r>
                  <a:rPr lang="en-US" dirty="0"/>
                  <a:t> is a constant, given the dataset</a:t>
                </a: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AC351F6-9C3B-40B5-B394-AC9386EB1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6810" y="8729954"/>
                <a:ext cx="12595692" cy="923330"/>
              </a:xfrm>
              <a:prstGeom prst="rect">
                <a:avLst/>
              </a:prstGeom>
              <a:blipFill>
                <a:blip r:embed="rId6"/>
                <a:stretch>
                  <a:fillRect t="-18421" r="-179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>
            <a:extLst>
              <a:ext uri="{FF2B5EF4-FFF2-40B4-BE49-F238E27FC236}">
                <a16:creationId xmlns:a16="http://schemas.microsoft.com/office/drawing/2014/main" id="{770E5817-4C8A-43DD-9F86-BD27A7B39FC1}"/>
              </a:ext>
            </a:extLst>
          </p:cNvPr>
          <p:cNvSpPr/>
          <p:nvPr/>
        </p:nvSpPr>
        <p:spPr bwMode="auto">
          <a:xfrm>
            <a:off x="21233600" y="8963019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E1ACE1-8BA5-4D2C-8682-BD6164CDAF6F}"/>
                  </a:ext>
                </a:extLst>
              </p:cNvPr>
              <p:cNvSpPr/>
              <p:nvPr/>
            </p:nvSpPr>
            <p:spPr>
              <a:xfrm>
                <a:off x="19718261" y="10870176"/>
                <a:ext cx="1239416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  )&gt;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E1ACE1-8BA5-4D2C-8682-BD6164CDA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8261" y="10870176"/>
                <a:ext cx="1239416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E48C792-EBC2-424D-BEB2-D80AC9C107F6}"/>
              </a:ext>
            </a:extLst>
          </p:cNvPr>
          <p:cNvSpPr txBox="1"/>
          <p:nvPr/>
        </p:nvSpPr>
        <p:spPr>
          <a:xfrm>
            <a:off x="19503576" y="12568357"/>
            <a:ext cx="125956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dot is red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joint probability to make prediction too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B70C085-4B74-42AE-B84A-988F8AFE3C93}"/>
              </a:ext>
            </a:extLst>
          </p:cNvPr>
          <p:cNvSpPr/>
          <p:nvPr/>
        </p:nvSpPr>
        <p:spPr bwMode="auto">
          <a:xfrm>
            <a:off x="24402108" y="11103241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B95F7E7-A362-405D-A52A-746F8C1C05D7}"/>
              </a:ext>
            </a:extLst>
          </p:cNvPr>
          <p:cNvSpPr/>
          <p:nvPr/>
        </p:nvSpPr>
        <p:spPr bwMode="auto">
          <a:xfrm>
            <a:off x="31156483" y="11117483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5C7168-6439-4DC3-B403-E8E7AFB737CD}"/>
              </a:ext>
            </a:extLst>
          </p:cNvPr>
          <p:cNvCxnSpPr/>
          <p:nvPr/>
        </p:nvCxnSpPr>
        <p:spPr>
          <a:xfrm>
            <a:off x="2606040" y="7000550"/>
            <a:ext cx="32259531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9424EBD-0C4B-42FD-9DE9-615E9E0D28F9}"/>
              </a:ext>
            </a:extLst>
          </p:cNvPr>
          <p:cNvCxnSpPr>
            <a:cxnSpLocks/>
          </p:cNvCxnSpPr>
          <p:nvPr/>
        </p:nvCxnSpPr>
        <p:spPr>
          <a:xfrm>
            <a:off x="17810764" y="7000550"/>
            <a:ext cx="12938" cy="1179037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089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6F6293-2647-4C95-AD9B-7D636353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24" y="4102012"/>
            <a:ext cx="22951758" cy="1420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/>
              <p:nvPr/>
            </p:nvSpPr>
            <p:spPr>
              <a:xfrm>
                <a:off x="23988282" y="9699002"/>
                <a:ext cx="671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282" y="9699002"/>
                <a:ext cx="67165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/>
              <p:nvPr/>
            </p:nvSpPr>
            <p:spPr>
              <a:xfrm>
                <a:off x="32530302" y="9699001"/>
                <a:ext cx="63158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0302" y="9699001"/>
                <a:ext cx="631583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C73AAE-FE4E-433C-ACD8-2B915991E64A}"/>
              </a:ext>
            </a:extLst>
          </p:cNvPr>
          <p:cNvSpPr txBox="1"/>
          <p:nvPr/>
        </p:nvSpPr>
        <p:spPr>
          <a:xfrm>
            <a:off x="23988282" y="14117951"/>
            <a:ext cx="11432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transformation with strong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/>
              <p:nvPr/>
            </p:nvSpPr>
            <p:spPr bwMode="auto">
              <a:xfrm>
                <a:off x="26872713" y="6839598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72713" y="6839598"/>
                <a:ext cx="3954231" cy="2856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848D96-E26F-4BDA-B34A-32506C9F922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4659940" y="8267926"/>
            <a:ext cx="2212773" cy="18465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F697DC-F9BC-4B92-AAE5-7CFD1A706BD7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0826944" y="8267926"/>
            <a:ext cx="1703358" cy="184657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/>
              <p:nvPr/>
            </p:nvSpPr>
            <p:spPr bwMode="auto">
              <a:xfrm>
                <a:off x="26945271" y="10949021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45271" y="10949021"/>
                <a:ext cx="3954231" cy="2856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FFA13-F7A2-4B81-92E9-93486BA35E9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0754724" y="10529998"/>
            <a:ext cx="2091370" cy="19025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3CE641-B947-47BA-9A66-89EE505875BF}"/>
              </a:ext>
            </a:extLst>
          </p:cNvPr>
          <p:cNvCxnSpPr>
            <a:cxnSpLocks/>
            <a:stCxn id="20" idx="1"/>
            <a:endCxn id="6" idx="2"/>
          </p:cNvCxnSpPr>
          <p:nvPr/>
        </p:nvCxnSpPr>
        <p:spPr>
          <a:xfrm flipH="1" flipV="1">
            <a:off x="24324111" y="10529999"/>
            <a:ext cx="2621160" cy="184735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33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ED46702-EEC2-477F-AD85-05057917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20" y="3681770"/>
            <a:ext cx="30715450" cy="147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3970F9-6D4F-48B2-924C-56F3AA0D5380}"/>
              </a:ext>
            </a:extLst>
          </p:cNvPr>
          <p:cNvSpPr/>
          <p:nvPr/>
        </p:nvSpPr>
        <p:spPr>
          <a:xfrm>
            <a:off x="2202950" y="18110725"/>
            <a:ext cx="9693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https://github.com/junyanz/CycleGAN/</a:t>
            </a:r>
          </a:p>
        </p:txBody>
      </p:sp>
    </p:spTree>
    <p:extLst>
      <p:ext uri="{BB962C8B-B14F-4D97-AF65-F5344CB8AC3E}">
        <p14:creationId xmlns:p14="http://schemas.microsoft.com/office/powerpoint/2010/main" val="4043156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22C8FD-8028-4D0F-B237-123384EB0938}"/>
              </a:ext>
            </a:extLst>
          </p:cNvPr>
          <p:cNvSpPr/>
          <p:nvPr/>
        </p:nvSpPr>
        <p:spPr>
          <a:xfrm>
            <a:off x="3848870" y="19272201"/>
            <a:ext cx="9693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https://github.com/junyanz/CycleGAN/</a:t>
            </a: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3AB8859F-157D-47E9-BBE5-793CF490D8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870" y="6040401"/>
            <a:ext cx="28696920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763B5-2CA2-4FD2-983C-10EB02BDF762}"/>
              </a:ext>
            </a:extLst>
          </p:cNvPr>
          <p:cNvSpPr txBox="1"/>
          <p:nvPr/>
        </p:nvSpPr>
        <p:spPr>
          <a:xfrm>
            <a:off x="1930396" y="17578655"/>
            <a:ext cx="15900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to every frame separately</a:t>
            </a:r>
          </a:p>
        </p:txBody>
      </p:sp>
    </p:spTree>
    <p:extLst>
      <p:ext uri="{BB962C8B-B14F-4D97-AF65-F5344CB8AC3E}">
        <p14:creationId xmlns:p14="http://schemas.microsoft.com/office/powerpoint/2010/main" val="985503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/>
              <p:nvPr/>
            </p:nvSpPr>
            <p:spPr>
              <a:xfrm>
                <a:off x="22191938" y="8634115"/>
                <a:ext cx="6716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AF261-68E8-4C29-A04E-96CA2E9A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1938" y="8634115"/>
                <a:ext cx="6716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/>
              <p:nvPr/>
            </p:nvSpPr>
            <p:spPr>
              <a:xfrm>
                <a:off x="30733958" y="8634114"/>
                <a:ext cx="63158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6135E0-436C-4B86-AF69-65DE49DA0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3958" y="8634114"/>
                <a:ext cx="63158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/>
              <p:nvPr/>
            </p:nvSpPr>
            <p:spPr bwMode="auto">
              <a:xfrm>
                <a:off x="25076369" y="5691088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0956DE-FAB1-4A54-A2CA-5F1F7C1CE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76369" y="5691088"/>
                <a:ext cx="3954231" cy="2856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848D96-E26F-4BDA-B34A-32506C9F9223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>
            <a:off x="31365541" y="9049613"/>
            <a:ext cx="1387567" cy="75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F697DC-F9BC-4B92-AAE5-7CFD1A706BD7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29030600" y="7119416"/>
            <a:ext cx="1703358" cy="19301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/>
              <p:nvPr/>
            </p:nvSpPr>
            <p:spPr bwMode="auto">
              <a:xfrm>
                <a:off x="25148927" y="9884134"/>
                <a:ext cx="3954231" cy="2856656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6DE583-44F6-47B0-A4FC-9D823925A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8927" y="9884134"/>
                <a:ext cx="3954231" cy="2856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3FFA13-F7A2-4B81-92E9-93486BA35E9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8958380" y="9465111"/>
            <a:ext cx="2091370" cy="1902559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3CE641-B947-47BA-9A66-89EE505875BF}"/>
              </a:ext>
            </a:extLst>
          </p:cNvPr>
          <p:cNvCxnSpPr>
            <a:cxnSpLocks/>
            <a:stCxn id="20" idx="1"/>
            <a:endCxn id="6" idx="2"/>
          </p:cNvCxnSpPr>
          <p:nvPr/>
        </p:nvCxnSpPr>
        <p:spPr>
          <a:xfrm flipH="1" flipV="1">
            <a:off x="22527767" y="9465112"/>
            <a:ext cx="2621160" cy="1847350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D3B20-78B8-4D8C-857A-239E1655F256}"/>
                  </a:ext>
                </a:extLst>
              </p:cNvPr>
              <p:cNvSpPr txBox="1"/>
              <p:nvPr/>
            </p:nvSpPr>
            <p:spPr>
              <a:xfrm>
                <a:off x="2202950" y="6995925"/>
                <a:ext cx="15946182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Give two domains X and Y and corresponding samples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Two generators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Two discriminators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</m:oMath>
                </a14:m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Two GANs jointly optimized: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BD3B20-78B8-4D8C-857A-239E1655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950" y="6995925"/>
                <a:ext cx="15946182" cy="6740307"/>
              </a:xfrm>
              <a:prstGeom prst="rect">
                <a:avLst/>
              </a:prstGeom>
              <a:blipFill>
                <a:blip r:embed="rId7"/>
                <a:stretch>
                  <a:fillRect l="-1835" t="-2534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10A9AE-EC6C-45DD-826F-EBE70FB626E3}"/>
                  </a:ext>
                </a:extLst>
              </p:cNvPr>
              <p:cNvSpPr/>
              <p:nvPr/>
            </p:nvSpPr>
            <p:spPr bwMode="auto">
              <a:xfrm>
                <a:off x="18081758" y="8119169"/>
                <a:ext cx="2819160" cy="1864191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10A9AE-EC6C-45DD-826F-EBE70FB62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81758" y="8119169"/>
                <a:ext cx="2819160" cy="186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23D8F33-6A35-4417-B6FE-254656C1B97E}"/>
                  </a:ext>
                </a:extLst>
              </p:cNvPr>
              <p:cNvSpPr/>
              <p:nvPr/>
            </p:nvSpPr>
            <p:spPr bwMode="auto">
              <a:xfrm>
                <a:off x="32753108" y="8125059"/>
                <a:ext cx="2819160" cy="186419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23D8F33-6A35-4417-B6FE-254656C1B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53108" y="8125059"/>
                <a:ext cx="2819160" cy="186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AEA072-E2AD-4D74-89C8-0ECFEF02C51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0900918" y="9049612"/>
            <a:ext cx="1291022" cy="1653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402D34-FB52-4E1B-A232-82A2E3EDD72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527767" y="7052919"/>
            <a:ext cx="2548602" cy="158119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/>
              <p:nvPr/>
            </p:nvSpPr>
            <p:spPr>
              <a:xfrm>
                <a:off x="8778240" y="15251209"/>
                <a:ext cx="17617002" cy="1180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𝐺𝐴𝑁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𝐺𝐴𝑁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0" y="15251209"/>
                <a:ext cx="17617002" cy="11804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755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3B20-78B8-4D8C-857A-239E1655F256}"/>
              </a:ext>
            </a:extLst>
          </p:cNvPr>
          <p:cNvSpPr txBox="1"/>
          <p:nvPr/>
        </p:nvSpPr>
        <p:spPr>
          <a:xfrm>
            <a:off x="2060263" y="4115069"/>
            <a:ext cx="1594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Cycle consistency needed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/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B1F5B79-5EA1-4EA3-8F96-1B894975D2B4}"/>
              </a:ext>
            </a:extLst>
          </p:cNvPr>
          <p:cNvSpPr/>
          <p:nvPr/>
        </p:nvSpPr>
        <p:spPr>
          <a:xfrm>
            <a:off x="2202950" y="17651700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https://junyanz.github.io/CycleGAN/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622BB-4582-409F-A73C-D210DF283C8C}"/>
              </a:ext>
            </a:extLst>
          </p:cNvPr>
          <p:cNvSpPr txBox="1"/>
          <p:nvPr/>
        </p:nvSpPr>
        <p:spPr>
          <a:xfrm>
            <a:off x="14568268" y="17651700"/>
            <a:ext cx="937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great examples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671441C-9C44-4353-8A7D-2461580A4D78}"/>
              </a:ext>
            </a:extLst>
          </p:cNvPr>
          <p:cNvSpPr/>
          <p:nvPr/>
        </p:nvSpPr>
        <p:spPr bwMode="auto">
          <a:xfrm rot="10800000" flipV="1">
            <a:off x="13128088" y="17849194"/>
            <a:ext cx="1440180" cy="461665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D70EEF-4D1E-4942-975D-17F4975379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8"/>
          <a:stretch/>
        </p:blipFill>
        <p:spPr>
          <a:xfrm>
            <a:off x="3142168" y="6716945"/>
            <a:ext cx="30291664" cy="5073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/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/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2DB3DC-E5BB-46CD-A105-49B5B0DEDB4D}"/>
              </a:ext>
            </a:extLst>
          </p:cNvPr>
          <p:cNvCxnSpPr>
            <a:cxnSpLocks/>
          </p:cNvCxnSpPr>
          <p:nvPr/>
        </p:nvCxnSpPr>
        <p:spPr>
          <a:xfrm flipV="1">
            <a:off x="21671542" y="10793840"/>
            <a:ext cx="0" cy="91360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1B1B09-5724-4965-A843-DEA05789FD7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5692967" y="9601202"/>
            <a:ext cx="0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/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/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167658-34D6-4206-8152-C8C4FC51E51B}"/>
              </a:ext>
            </a:extLst>
          </p:cNvPr>
          <p:cNvCxnSpPr>
            <a:cxnSpLocks/>
          </p:cNvCxnSpPr>
          <p:nvPr/>
        </p:nvCxnSpPr>
        <p:spPr>
          <a:xfrm flipV="1">
            <a:off x="24460200" y="9601202"/>
            <a:ext cx="736159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/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/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794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CycleGAN : avoid 1-to-1 mapping between label and sample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3B20-78B8-4D8C-857A-239E1655F256}"/>
              </a:ext>
            </a:extLst>
          </p:cNvPr>
          <p:cNvSpPr txBox="1"/>
          <p:nvPr/>
        </p:nvSpPr>
        <p:spPr>
          <a:xfrm>
            <a:off x="2060263" y="4115069"/>
            <a:ext cx="1594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Cycle consistency needed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/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b="1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𝒀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𝒀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→</m:t>
                                                  </m:r>
                                                  <m:r>
                                                    <a:rPr lang="en-US" b="1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EA740E-9A83-42A4-ABE3-199FF7BF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198" y="13468507"/>
                <a:ext cx="24857318" cy="2158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B1F5B79-5EA1-4EA3-8F96-1B894975D2B4}"/>
              </a:ext>
            </a:extLst>
          </p:cNvPr>
          <p:cNvSpPr/>
          <p:nvPr/>
        </p:nvSpPr>
        <p:spPr>
          <a:xfrm>
            <a:off x="2202950" y="17651700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https://junyanz.github.io/CycleGAN/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622BB-4582-409F-A73C-D210DF283C8C}"/>
              </a:ext>
            </a:extLst>
          </p:cNvPr>
          <p:cNvSpPr txBox="1"/>
          <p:nvPr/>
        </p:nvSpPr>
        <p:spPr>
          <a:xfrm>
            <a:off x="14568268" y="17651700"/>
            <a:ext cx="937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great examples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671441C-9C44-4353-8A7D-2461580A4D78}"/>
              </a:ext>
            </a:extLst>
          </p:cNvPr>
          <p:cNvSpPr/>
          <p:nvPr/>
        </p:nvSpPr>
        <p:spPr bwMode="auto">
          <a:xfrm rot="10800000" flipV="1">
            <a:off x="13128088" y="17849194"/>
            <a:ext cx="1440180" cy="461665"/>
          </a:xfrm>
          <a:prstGeom prst="rightArrow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D70EEF-4D1E-4942-975D-17F4975379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98"/>
          <a:stretch/>
        </p:blipFill>
        <p:spPr>
          <a:xfrm>
            <a:off x="3142168" y="6716945"/>
            <a:ext cx="30291664" cy="5073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/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1DE8-4764-4EB5-B715-51A051600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816" y="11707448"/>
                <a:ext cx="292830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/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8779152-3F65-4F75-826C-CC968093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767" y="11707448"/>
                <a:ext cx="5137367" cy="1030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2DB3DC-E5BB-46CD-A105-49B5B0DEDB4D}"/>
              </a:ext>
            </a:extLst>
          </p:cNvPr>
          <p:cNvCxnSpPr>
            <a:cxnSpLocks/>
          </p:cNvCxnSpPr>
          <p:nvPr/>
        </p:nvCxnSpPr>
        <p:spPr>
          <a:xfrm flipV="1">
            <a:off x="21671542" y="10793840"/>
            <a:ext cx="0" cy="91360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1B1B09-5724-4965-A843-DEA05789FD7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5692967" y="9601202"/>
            <a:ext cx="0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/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680B3A4-0EC2-4EE7-897C-EE06D55A6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5270" y="11597407"/>
                <a:ext cx="288072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/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3174F9-4B8F-4541-AEDE-CABAAF081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0111" y="11556168"/>
                <a:ext cx="5089791" cy="1030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167658-34D6-4206-8152-C8C4FC51E51B}"/>
              </a:ext>
            </a:extLst>
          </p:cNvPr>
          <p:cNvCxnSpPr>
            <a:cxnSpLocks/>
          </p:cNvCxnSpPr>
          <p:nvPr/>
        </p:nvCxnSpPr>
        <p:spPr>
          <a:xfrm flipV="1">
            <a:off x="24460200" y="9601202"/>
            <a:ext cx="736159" cy="210624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/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1D1357-1614-40A2-B9C7-67996D9C6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722" y="7754501"/>
                <a:ext cx="76668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/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240660-E67A-449C-9F14-367046AFB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4278" y="10267450"/>
                <a:ext cx="77681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794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GAN framework is flexible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3B20-78B8-4D8C-857A-239E1655F256}"/>
              </a:ext>
            </a:extLst>
          </p:cNvPr>
          <p:cNvSpPr txBox="1"/>
          <p:nvPr/>
        </p:nvSpPr>
        <p:spPr>
          <a:xfrm>
            <a:off x="2060262" y="4115069"/>
            <a:ext cx="294636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GAN is a flexible framework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Unique power is from the G/D gaming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Ability to sample with high resolution and details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CycleGAN idea can be further extended to conditioned on labels too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BA90A-555A-4510-883B-5948D7CD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32" y="9223485"/>
            <a:ext cx="15498128" cy="9070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E74319-FB85-42BA-A0CB-57764DF6B581}"/>
              </a:ext>
            </a:extLst>
          </p:cNvPr>
          <p:cNvSpPr txBox="1"/>
          <p:nvPr/>
        </p:nvSpPr>
        <p:spPr>
          <a:xfrm>
            <a:off x="20688300" y="10287000"/>
            <a:ext cx="146304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GAN to transfer CT to MRI and MRI to CT</a:t>
            </a:r>
          </a:p>
          <a:p>
            <a:endParaRPr lang="en-US" dirty="0"/>
          </a:p>
          <a:p>
            <a:r>
              <a:rPr lang="en-US" dirty="0"/>
              <a:t>For medical imaging, the key anatomical structures should be kept consistent in generated images</a:t>
            </a:r>
          </a:p>
          <a:p>
            <a:endParaRPr lang="en-US" dirty="0"/>
          </a:p>
          <a:p>
            <a:r>
              <a:rPr lang="en-US" dirty="0"/>
              <a:t>Combine GAN loss, cycle loss and segmentation loss to achieve this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296F6-ED73-4B1B-B437-87035B28DB54}"/>
              </a:ext>
            </a:extLst>
          </p:cNvPr>
          <p:cNvSpPr/>
          <p:nvPr/>
        </p:nvSpPr>
        <p:spPr>
          <a:xfrm>
            <a:off x="1930396" y="18310860"/>
            <a:ext cx="23101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Translating and Segmenting Multimodal Medical Volumes with Cycle- and Shape-Consistency Generative Adversarial Network. https://arxiv.org/abs/1802.09655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103068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CycleGAN with segmentation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779670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296F6-ED73-4B1B-B437-87035B28DB54}"/>
              </a:ext>
            </a:extLst>
          </p:cNvPr>
          <p:cNvSpPr/>
          <p:nvPr/>
        </p:nvSpPr>
        <p:spPr>
          <a:xfrm>
            <a:off x="1930396" y="18310860"/>
            <a:ext cx="23101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Translating and Segmenting Multimodal Medical Volumes with Cycle- and Shape-Consistency Generative Adversarial Network. https://arxiv.org/abs/1802.09655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1ABD4-816D-463D-B67A-05CB55A745F7}"/>
                  </a:ext>
                </a:extLst>
              </p:cNvPr>
              <p:cNvSpPr txBox="1"/>
              <p:nvPr/>
            </p:nvSpPr>
            <p:spPr>
              <a:xfrm>
                <a:off x="2202950" y="3384249"/>
                <a:ext cx="12030418" cy="6051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Every sample comes with its segmentation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Train two more segmentation networks (e.g. use U-Net)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dirty="0"/>
                  <a:t> 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receiving the images and generate segmentation results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1ABD4-816D-463D-B67A-05CB55A74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950" y="3384249"/>
                <a:ext cx="12030418" cy="6051272"/>
              </a:xfrm>
              <a:prstGeom prst="rect">
                <a:avLst/>
              </a:prstGeom>
              <a:blipFill>
                <a:blip r:embed="rId3"/>
                <a:stretch>
                  <a:fillRect l="-2685" t="-2820" r="-3799" b="-5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2A8AF06-9FF8-4B3A-B9A6-1FB337D9BC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399" y="14283404"/>
            <a:ext cx="2743200" cy="27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6EC2D7-EEC2-4056-8363-1483E44088C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967399" y="10885486"/>
            <a:ext cx="2743200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0264D6-E5B0-40AA-89AF-FBA4A254B54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026912" y="4925206"/>
            <a:ext cx="2743200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837E40-8E85-4F8E-9B39-FE6DA6FB0EA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7042468" y="8274364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70DCEC-114C-4D92-AD61-679EB98AF73A}"/>
                  </a:ext>
                </a:extLst>
              </p:cNvPr>
              <p:cNvSpPr txBox="1"/>
              <p:nvPr/>
            </p:nvSpPr>
            <p:spPr>
              <a:xfrm>
                <a:off x="16301275" y="10045256"/>
                <a:ext cx="59150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70DCEC-114C-4D92-AD61-679EB98AF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1275" y="10045256"/>
                <a:ext cx="59150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AAF538-EED2-474D-926F-8AD6DE4F1C58}"/>
                  </a:ext>
                </a:extLst>
              </p:cNvPr>
              <p:cNvSpPr txBox="1"/>
              <p:nvPr/>
            </p:nvSpPr>
            <p:spPr>
              <a:xfrm>
                <a:off x="29477928" y="5377660"/>
                <a:ext cx="283250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𝒇𝒂𝒌𝒆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𝑪𝑻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AAF538-EED2-474D-926F-8AD6DE4F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928" y="5377660"/>
                <a:ext cx="2832507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9EBA2B4-FC4A-4075-8B36-277E5CF7E7DE}"/>
                  </a:ext>
                </a:extLst>
              </p:cNvPr>
              <p:cNvSpPr/>
              <p:nvPr/>
            </p:nvSpPr>
            <p:spPr bwMode="auto">
              <a:xfrm>
                <a:off x="22658793" y="6711591"/>
                <a:ext cx="3954231" cy="28566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9EBA2B4-FC4A-4075-8B36-277E5CF7E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58793" y="6711591"/>
                <a:ext cx="3954231" cy="28566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07D3C7-2573-4214-829A-1F8E1401A555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32310435" y="5793159"/>
            <a:ext cx="1153911" cy="754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5077188-603C-43D6-993B-990AC5C6C143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26613024" y="5793159"/>
            <a:ext cx="2864904" cy="2346760"/>
          </a:xfrm>
          <a:prstGeom prst="straightConnector1">
            <a:avLst/>
          </a:prstGeom>
          <a:ln w="101600">
            <a:solidFill>
              <a:schemeClr val="accent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A3561AA-D07A-469A-828E-877A0F60D6E4}"/>
                  </a:ext>
                </a:extLst>
              </p:cNvPr>
              <p:cNvSpPr/>
              <p:nvPr/>
            </p:nvSpPr>
            <p:spPr bwMode="auto">
              <a:xfrm>
                <a:off x="25523697" y="10863766"/>
                <a:ext cx="3954231" cy="2856656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A3561AA-D07A-469A-828E-877A0F60D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23697" y="10863766"/>
                <a:ext cx="3954231" cy="28566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D74336-FF98-417D-9F5F-6386C5850835}"/>
              </a:ext>
            </a:extLst>
          </p:cNvPr>
          <p:cNvCxnSpPr>
            <a:cxnSpLocks/>
            <a:stCxn id="22" idx="1"/>
            <a:endCxn id="31" idx="3"/>
          </p:cNvCxnSpPr>
          <p:nvPr/>
        </p:nvCxnSpPr>
        <p:spPr>
          <a:xfrm flipH="1">
            <a:off x="29477928" y="12257086"/>
            <a:ext cx="1489471" cy="35008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CF129D-09A4-4951-8D02-9BF89509E090}"/>
                  </a:ext>
                </a:extLst>
              </p:cNvPr>
              <p:cNvSpPr/>
              <p:nvPr/>
            </p:nvSpPr>
            <p:spPr bwMode="auto">
              <a:xfrm>
                <a:off x="18590401" y="14458575"/>
                <a:ext cx="2819160" cy="1864191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DCF129D-09A4-4951-8D02-9BF89509E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90401" y="14458575"/>
                <a:ext cx="2819160" cy="1864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D29657F-4B8F-4827-8902-96E8593463BC}"/>
                  </a:ext>
                </a:extLst>
              </p:cNvPr>
              <p:cNvSpPr/>
              <p:nvPr/>
            </p:nvSpPr>
            <p:spPr bwMode="auto">
              <a:xfrm>
                <a:off x="33464346" y="4868605"/>
                <a:ext cx="2819160" cy="186419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D29657F-4B8F-4827-8902-96E859346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64346" y="4868605"/>
                <a:ext cx="2819160" cy="18641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66C717-DB42-40FF-9C6F-12EBB3831F78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21409561" y="13843022"/>
            <a:ext cx="2120293" cy="1547649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B277A1-F870-422B-8F5A-8064A0176BFA}"/>
              </a:ext>
            </a:extLst>
          </p:cNvPr>
          <p:cNvCxnSpPr>
            <a:cxnSpLocks/>
          </p:cNvCxnSpPr>
          <p:nvPr/>
        </p:nvCxnSpPr>
        <p:spPr>
          <a:xfrm flipV="1">
            <a:off x="19921106" y="8252182"/>
            <a:ext cx="2548602" cy="1581196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F743A2-168E-42B5-AE30-400301162E1D}"/>
                  </a:ext>
                </a:extLst>
              </p:cNvPr>
              <p:cNvSpPr txBox="1"/>
              <p:nvPr/>
            </p:nvSpPr>
            <p:spPr>
              <a:xfrm>
                <a:off x="22442725" y="13165607"/>
                <a:ext cx="30809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𝒇𝒂𝒌𝒆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𝑴𝑹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F743A2-168E-42B5-AE30-400301162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2725" y="13165607"/>
                <a:ext cx="3080972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E365BA-79A9-4ADA-8EC5-D7FC23389DAE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24531032" y="12292094"/>
            <a:ext cx="992665" cy="1109109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43856B-B050-46D8-AA9A-A42071B7516A}"/>
              </a:ext>
            </a:extLst>
          </p:cNvPr>
          <p:cNvCxnSpPr>
            <a:cxnSpLocks/>
          </p:cNvCxnSpPr>
          <p:nvPr/>
        </p:nvCxnSpPr>
        <p:spPr>
          <a:xfrm flipV="1">
            <a:off x="23959179" y="9442182"/>
            <a:ext cx="676729" cy="3757143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088001D-487F-4641-A8BE-064A8890E9B8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flipH="1">
            <a:off x="27500813" y="6208657"/>
            <a:ext cx="3393369" cy="4655109"/>
          </a:xfrm>
          <a:prstGeom prst="straightConnector1">
            <a:avLst/>
          </a:prstGeom>
          <a:ln w="1016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E133A07-D228-4F81-AC65-C2A0D913FE78}"/>
                  </a:ext>
                </a:extLst>
              </p:cNvPr>
              <p:cNvSpPr txBox="1"/>
              <p:nvPr/>
            </p:nvSpPr>
            <p:spPr>
              <a:xfrm>
                <a:off x="33934491" y="12750109"/>
                <a:ext cx="60593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E133A07-D228-4F81-AC65-C2A0D913F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4491" y="12750109"/>
                <a:ext cx="605935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00102C-182F-4D36-A4A3-AA79E0D4A717}"/>
              </a:ext>
            </a:extLst>
          </p:cNvPr>
          <p:cNvCxnSpPr>
            <a:cxnSpLocks/>
            <a:endCxn id="114" idx="6"/>
          </p:cNvCxnSpPr>
          <p:nvPr/>
        </p:nvCxnSpPr>
        <p:spPr>
          <a:xfrm flipH="1">
            <a:off x="21723895" y="11998147"/>
            <a:ext cx="3411814" cy="280572"/>
          </a:xfrm>
          <a:prstGeom prst="straightConnector1">
            <a:avLst/>
          </a:prstGeom>
          <a:ln w="1016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4D99A3E-B4C9-4186-8B32-0FC7CBF0C212}"/>
                  </a:ext>
                </a:extLst>
              </p:cNvPr>
              <p:cNvSpPr/>
              <p:nvPr/>
            </p:nvSpPr>
            <p:spPr bwMode="auto">
              <a:xfrm>
                <a:off x="23905339" y="3447170"/>
                <a:ext cx="2421959" cy="179346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𝑪𝑻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4D99A3E-B4C9-4186-8B32-0FC7CBF0C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05339" y="3447170"/>
                <a:ext cx="2421959" cy="17934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1C4F70-C374-4D1C-B2AE-0CB6605C30A2}"/>
              </a:ext>
            </a:extLst>
          </p:cNvPr>
          <p:cNvCxnSpPr>
            <a:cxnSpLocks/>
            <a:endCxn id="68" idx="3"/>
          </p:cNvCxnSpPr>
          <p:nvPr/>
        </p:nvCxnSpPr>
        <p:spPr>
          <a:xfrm flipH="1" flipV="1">
            <a:off x="26327298" y="4343904"/>
            <a:ext cx="3336564" cy="954464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8C919A3-7200-4ACC-A8A9-9550F9B9B7D7}"/>
              </a:ext>
            </a:extLst>
          </p:cNvPr>
          <p:cNvCxnSpPr>
            <a:cxnSpLocks/>
            <a:stCxn id="68" idx="1"/>
            <a:endCxn id="127" idx="6"/>
          </p:cNvCxnSpPr>
          <p:nvPr/>
        </p:nvCxnSpPr>
        <p:spPr>
          <a:xfrm flipH="1">
            <a:off x="23048704" y="4343904"/>
            <a:ext cx="856635" cy="1496293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7CB0702-2E7A-4AEC-B04E-4C038289C82E}"/>
              </a:ext>
            </a:extLst>
          </p:cNvPr>
          <p:cNvSpPr txBox="1"/>
          <p:nvPr/>
        </p:nvSpPr>
        <p:spPr>
          <a:xfrm>
            <a:off x="27277612" y="3447170"/>
            <a:ext cx="4808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A33B335-3812-478B-82DE-4A8E6EA389EA}"/>
                  </a:ext>
                </a:extLst>
              </p:cNvPr>
              <p:cNvSpPr/>
              <p:nvPr/>
            </p:nvSpPr>
            <p:spPr bwMode="auto">
              <a:xfrm>
                <a:off x="25078854" y="15567820"/>
                <a:ext cx="2421959" cy="1793468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𝑴𝑹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Arial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A33B335-3812-478B-82DE-4A8E6EA38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78854" y="15567820"/>
                <a:ext cx="2421959" cy="17934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CB1CFBA-AC7B-41C5-9359-D6C5EF4055CD}"/>
              </a:ext>
            </a:extLst>
          </p:cNvPr>
          <p:cNvCxnSpPr>
            <a:cxnSpLocks/>
            <a:stCxn id="49" idx="2"/>
            <a:endCxn id="77" idx="1"/>
          </p:cNvCxnSpPr>
          <p:nvPr/>
        </p:nvCxnSpPr>
        <p:spPr>
          <a:xfrm>
            <a:off x="23983211" y="13996604"/>
            <a:ext cx="1095643" cy="2467950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40B9AE9-1593-4902-9917-B9106569B129}"/>
              </a:ext>
            </a:extLst>
          </p:cNvPr>
          <p:cNvCxnSpPr>
            <a:cxnSpLocks/>
            <a:stCxn id="77" idx="3"/>
            <a:endCxn id="137" idx="2"/>
          </p:cNvCxnSpPr>
          <p:nvPr/>
        </p:nvCxnSpPr>
        <p:spPr>
          <a:xfrm flipV="1">
            <a:off x="27500813" y="15998600"/>
            <a:ext cx="723386" cy="465954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65031D6-E55E-492E-93BD-E123144066B8}"/>
                  </a:ext>
                </a:extLst>
              </p:cNvPr>
              <p:cNvSpPr/>
              <p:nvPr/>
            </p:nvSpPr>
            <p:spPr>
              <a:xfrm>
                <a:off x="16019264" y="6694986"/>
                <a:ext cx="100764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65031D6-E55E-492E-93BD-E12314406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9264" y="6694986"/>
                <a:ext cx="1007648" cy="923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06DBA5C-95D7-4EEE-9483-A8ACD808E7F6}"/>
                  </a:ext>
                </a:extLst>
              </p:cNvPr>
              <p:cNvSpPr/>
              <p:nvPr/>
            </p:nvSpPr>
            <p:spPr>
              <a:xfrm>
                <a:off x="33845119" y="15970059"/>
                <a:ext cx="1028807" cy="988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06DBA5C-95D7-4EEE-9483-A8ACD808E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119" y="15970059"/>
                <a:ext cx="1028807" cy="9889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A6ED097-9AC4-4B32-A65F-FC6C75164AA1}"/>
              </a:ext>
            </a:extLst>
          </p:cNvPr>
          <p:cNvCxnSpPr>
            <a:cxnSpLocks/>
            <a:endCxn id="121" idx="2"/>
          </p:cNvCxnSpPr>
          <p:nvPr/>
        </p:nvCxnSpPr>
        <p:spPr>
          <a:xfrm>
            <a:off x="26613024" y="8851750"/>
            <a:ext cx="2877573" cy="519265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CBC6CE-82D2-48BB-849D-09A86A00D6F7}"/>
                  </a:ext>
                </a:extLst>
              </p:cNvPr>
              <p:cNvSpPr txBox="1"/>
              <p:nvPr/>
            </p:nvSpPr>
            <p:spPr>
              <a:xfrm>
                <a:off x="241467" y="11636356"/>
                <a:ext cx="16803056" cy="4434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eqArr>
                            <m:eqArr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𝑮</m:t>
                                          </m:r>
                                        </m:e>
                                        <m:sub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𝑪𝑻</m:t>
                                          </m:r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𝑴𝑹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𝑮</m:t>
                                          </m:r>
                                        </m:e>
                                        <m:sub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𝑴𝑹</m:t>
                                          </m:r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𝑪𝑻</m:t>
                                          </m:r>
                                        </m:sub>
                                      </m:s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</m:eqAr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𝑴𝑹</m:t>
                                  </m:r>
                                </m:sub>
                              </m:s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𝑪𝑻</m:t>
                                  </m:r>
                                </m:sub>
                              </m:sSub>
                            </m:e>
                          </m:eqAr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𝐺𝐴𝑁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𝑐𝑦𝑐𝑙𝑒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𝑴𝑹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𝑪𝑻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2CBC6CE-82D2-48BB-849D-09A86A00D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7" y="11636356"/>
                <a:ext cx="16803056" cy="44349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5F7A5D5-189A-466C-A7E4-271536DA1792}"/>
                  </a:ext>
                </a:extLst>
              </p:cNvPr>
              <p:cNvSpPr/>
              <p:nvPr/>
            </p:nvSpPr>
            <p:spPr>
              <a:xfrm>
                <a:off x="3322520" y="16271698"/>
                <a:ext cx="11991344" cy="1821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</m:oMath>
                </a14:m>
                <a:r>
                  <a:rPr lang="en-US" dirty="0"/>
                  <a:t> can be pixel-wise cross-entropy loss or soft Dice loss or combined</a:t>
                </a: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5F7A5D5-189A-466C-A7E4-271536DA1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520" y="16271698"/>
                <a:ext cx="11991344" cy="1821974"/>
              </a:xfrm>
              <a:prstGeom prst="rect">
                <a:avLst/>
              </a:prstGeom>
              <a:blipFill>
                <a:blip r:embed="rId21"/>
                <a:stretch>
                  <a:fillRect l="-2694" t="-9699" b="-19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CD1E29D-E428-4C6A-9689-C8C60C505F74}"/>
                  </a:ext>
                </a:extLst>
              </p:cNvPr>
              <p:cNvSpPr/>
              <p:nvPr/>
            </p:nvSpPr>
            <p:spPr bwMode="auto">
              <a:xfrm>
                <a:off x="33876286" y="7668406"/>
                <a:ext cx="1978569" cy="17737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CD1E29D-E428-4C6A-9689-C8C60C505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76286" y="7668406"/>
                <a:ext cx="1978569" cy="1773776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E0B1440-06B0-4A15-8D9D-0A4C4188F0FC}"/>
                  </a:ext>
                </a:extLst>
              </p:cNvPr>
              <p:cNvSpPr/>
              <p:nvPr/>
            </p:nvSpPr>
            <p:spPr bwMode="auto">
              <a:xfrm>
                <a:off x="15920923" y="15646437"/>
                <a:ext cx="1978569" cy="17737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𝐺𝐴𝑁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E0B1440-06B0-4A15-8D9D-0A4C4188F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20923" y="15646437"/>
                <a:ext cx="1978569" cy="1773776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9AEB51-F433-4CD1-939C-E6DB79997C4A}"/>
              </a:ext>
            </a:extLst>
          </p:cNvPr>
          <p:cNvCxnSpPr>
            <a:cxnSpLocks/>
            <a:stCxn id="34" idx="1"/>
            <a:endCxn id="101" idx="7"/>
          </p:cNvCxnSpPr>
          <p:nvPr/>
        </p:nvCxnSpPr>
        <p:spPr>
          <a:xfrm flipH="1">
            <a:off x="17609737" y="15390671"/>
            <a:ext cx="980664" cy="51552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AE1CF55-16C8-47BD-B07A-0F4446956072}"/>
              </a:ext>
            </a:extLst>
          </p:cNvPr>
          <p:cNvCxnSpPr>
            <a:cxnSpLocks/>
            <a:stCxn id="35" idx="2"/>
            <a:endCxn id="100" idx="0"/>
          </p:cNvCxnSpPr>
          <p:nvPr/>
        </p:nvCxnSpPr>
        <p:spPr>
          <a:xfrm flipH="1">
            <a:off x="34865571" y="6732796"/>
            <a:ext cx="8355" cy="93561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8160AC3-DAE8-4D74-9873-47D6F73A418F}"/>
                  </a:ext>
                </a:extLst>
              </p:cNvPr>
              <p:cNvSpPr/>
              <p:nvPr/>
            </p:nvSpPr>
            <p:spPr bwMode="auto">
              <a:xfrm>
                <a:off x="19745326" y="11391831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𝑐𝑦𝑐𝑘𝑒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8160AC3-DAE8-4D74-9873-47D6F73A4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5326" y="11391831"/>
                <a:ext cx="1978569" cy="1773776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665878D-7D1D-4308-85E0-89B96CFAC967}"/>
              </a:ext>
            </a:extLst>
          </p:cNvPr>
          <p:cNvCxnSpPr>
            <a:cxnSpLocks/>
            <a:stCxn id="25" idx="2"/>
            <a:endCxn id="114" idx="2"/>
          </p:cNvCxnSpPr>
          <p:nvPr/>
        </p:nvCxnSpPr>
        <p:spPr>
          <a:xfrm>
            <a:off x="18414068" y="11017564"/>
            <a:ext cx="1331258" cy="1261155"/>
          </a:xfrm>
          <a:prstGeom prst="straightConnector1">
            <a:avLst/>
          </a:prstGeom>
          <a:ln w="1016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1579C7B-7AE4-423C-8F92-88286DF5168B}"/>
                  </a:ext>
                </a:extLst>
              </p:cNvPr>
              <p:cNvSpPr/>
              <p:nvPr/>
            </p:nvSpPr>
            <p:spPr bwMode="auto">
              <a:xfrm>
                <a:off x="29490597" y="8484127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𝑐𝑦𝑐𝑘𝑒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1579C7B-7AE4-423C-8F92-88286DF51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90597" y="8484127"/>
                <a:ext cx="1978569" cy="1773776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5658020-E3FD-4DA1-BD9D-9FA5A27FE381}"/>
              </a:ext>
            </a:extLst>
          </p:cNvPr>
          <p:cNvCxnSpPr>
            <a:cxnSpLocks/>
            <a:stCxn id="22" idx="0"/>
            <a:endCxn id="121" idx="6"/>
          </p:cNvCxnSpPr>
          <p:nvPr/>
        </p:nvCxnSpPr>
        <p:spPr>
          <a:xfrm flipH="1" flipV="1">
            <a:off x="31469166" y="9371015"/>
            <a:ext cx="869833" cy="1514471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E1DAC86-C05B-4C54-B28B-994094A0FAC3}"/>
                  </a:ext>
                </a:extLst>
              </p:cNvPr>
              <p:cNvSpPr/>
              <p:nvPr/>
            </p:nvSpPr>
            <p:spPr bwMode="auto">
              <a:xfrm>
                <a:off x="21070135" y="4953309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E1DAC86-C05B-4C54-B28B-994094A0F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70135" y="4953309"/>
                <a:ext cx="1978569" cy="1773776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989A73C-296F-446D-8885-88A6FA42A44F}"/>
              </a:ext>
            </a:extLst>
          </p:cNvPr>
          <p:cNvCxnSpPr>
            <a:cxnSpLocks/>
            <a:stCxn id="24" idx="3"/>
            <a:endCxn id="127" idx="2"/>
          </p:cNvCxnSpPr>
          <p:nvPr/>
        </p:nvCxnSpPr>
        <p:spPr>
          <a:xfrm flipV="1">
            <a:off x="19770112" y="5840197"/>
            <a:ext cx="1300023" cy="456609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A8FF85BC-F518-46AD-B077-64E737897609}"/>
                  </a:ext>
                </a:extLst>
              </p:cNvPr>
              <p:cNvSpPr/>
              <p:nvPr/>
            </p:nvSpPr>
            <p:spPr bwMode="auto">
              <a:xfrm>
                <a:off x="28224199" y="15111712"/>
                <a:ext cx="1978569" cy="177377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/>
                </a:endParaRPr>
              </a:p>
            </p:txBody>
          </p:sp>
        </mc:Choice>
        <mc:Fallback xmlns=""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A8FF85BC-F518-46AD-B077-64E73789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24199" y="15111712"/>
                <a:ext cx="1978569" cy="1773776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384B7FA-DC99-444B-B8E2-7D3DF9572668}"/>
              </a:ext>
            </a:extLst>
          </p:cNvPr>
          <p:cNvCxnSpPr>
            <a:cxnSpLocks/>
            <a:stCxn id="6" idx="1"/>
            <a:endCxn id="137" idx="6"/>
          </p:cNvCxnSpPr>
          <p:nvPr/>
        </p:nvCxnSpPr>
        <p:spPr>
          <a:xfrm flipH="1">
            <a:off x="30202768" y="15655004"/>
            <a:ext cx="764631" cy="343596"/>
          </a:xfrm>
          <a:prstGeom prst="straightConnector1">
            <a:avLst/>
          </a:prstGeom>
          <a:ln w="101600">
            <a:solidFill>
              <a:schemeClr val="accent3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52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1" grpId="0" animBg="1"/>
      <p:bldP spid="34" grpId="0" animBg="1"/>
      <p:bldP spid="35" grpId="0" animBg="1"/>
      <p:bldP spid="49" grpId="0"/>
      <p:bldP spid="68" grpId="0" animBg="1"/>
      <p:bldP spid="76" grpId="0"/>
      <p:bldP spid="77" grpId="0" animBg="1"/>
      <p:bldP spid="100" grpId="0" animBg="1"/>
      <p:bldP spid="101" grpId="0" animBg="1"/>
      <p:bldP spid="114" grpId="0" animBg="1"/>
      <p:bldP spid="121" grpId="0" animBg="1"/>
      <p:bldP spid="127" grpId="0" animBg="1"/>
      <p:bldP spid="13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CycleGAN with segmentation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0BF0B-45EE-4CE8-B3F4-D991C67A7FBF}"/>
              </a:ext>
            </a:extLst>
          </p:cNvPr>
          <p:cNvSpPr/>
          <p:nvPr/>
        </p:nvSpPr>
        <p:spPr>
          <a:xfrm>
            <a:off x="2202950" y="17849195"/>
            <a:ext cx="31606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296F6-ED73-4B1B-B437-87035B28DB54}"/>
              </a:ext>
            </a:extLst>
          </p:cNvPr>
          <p:cNvSpPr/>
          <p:nvPr/>
        </p:nvSpPr>
        <p:spPr>
          <a:xfrm>
            <a:off x="1930396" y="18310860"/>
            <a:ext cx="23101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ucida Grande"/>
              </a:rPr>
              <a:t>Translating and Segmenting Multimodal Medical Volumes with Cycle- and Shape-Consistency Generative Adversarial Network. https://arxiv.org/abs/1802.09655</a:t>
            </a:r>
            <a:endParaRPr lang="en-US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C529C-3023-4B5A-8A59-C12C08F8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317" y="3432156"/>
            <a:ext cx="30083760" cy="148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81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4B916-492C-4288-871C-7E734E09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321" y="6038849"/>
            <a:ext cx="16859250" cy="8496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600" dirty="0"/>
              <a:t>More resources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46DF03-AF64-4E8E-848C-EBC702DFF6E1}"/>
              </a:ext>
            </a:extLst>
          </p:cNvPr>
          <p:cNvSpPr/>
          <p:nvPr/>
        </p:nvSpPr>
        <p:spPr>
          <a:xfrm>
            <a:off x="19181846" y="7967959"/>
            <a:ext cx="48417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https://github.com/hindupuravinash/the-gan-zoo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9003601-EBCA-4C97-B8FB-D9A58236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84" y="4462462"/>
            <a:ext cx="16944109" cy="116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499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Generative model can do more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7276094" cy="2179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7276094" cy="2179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>
            <a:extLst>
              <a:ext uri="{FF2B5EF4-FFF2-40B4-BE49-F238E27FC236}">
                <a16:creationId xmlns:a16="http://schemas.microsoft.com/office/drawing/2014/main" id="{B48CA285-8F43-4179-B286-B7E115BCEF55}"/>
              </a:ext>
            </a:extLst>
          </p:cNvPr>
          <p:cNvSpPr/>
          <p:nvPr/>
        </p:nvSpPr>
        <p:spPr bwMode="auto">
          <a:xfrm>
            <a:off x="4791038" y="981503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66C4489-52E2-49DC-ABDC-A57274BFF43C}"/>
              </a:ext>
            </a:extLst>
          </p:cNvPr>
          <p:cNvSpPr/>
          <p:nvPr/>
        </p:nvSpPr>
        <p:spPr bwMode="auto">
          <a:xfrm>
            <a:off x="6208358" y="102265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1AAE1E0-0FF4-462F-8DEF-33303A1BB437}"/>
              </a:ext>
            </a:extLst>
          </p:cNvPr>
          <p:cNvSpPr/>
          <p:nvPr/>
        </p:nvSpPr>
        <p:spPr bwMode="auto">
          <a:xfrm>
            <a:off x="8020646" y="98836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2E941B0-03A5-4DAA-86D7-011E53260A74}"/>
              </a:ext>
            </a:extLst>
          </p:cNvPr>
          <p:cNvSpPr/>
          <p:nvPr/>
        </p:nvSpPr>
        <p:spPr bwMode="auto">
          <a:xfrm>
            <a:off x="8523566" y="1111805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4285FF3-ADDA-4D6F-88F0-FCB608A7AEB9}"/>
              </a:ext>
            </a:extLst>
          </p:cNvPr>
          <p:cNvSpPr/>
          <p:nvPr/>
        </p:nvSpPr>
        <p:spPr bwMode="auto">
          <a:xfrm>
            <a:off x="10100906" y="120667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815BA72-9EB0-466B-B4B9-9E9B5BD7637E}"/>
              </a:ext>
            </a:extLst>
          </p:cNvPr>
          <p:cNvSpPr/>
          <p:nvPr/>
        </p:nvSpPr>
        <p:spPr bwMode="auto">
          <a:xfrm>
            <a:off x="1035236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77186CB-1F85-4D19-BF51-49E531CC126F}"/>
              </a:ext>
            </a:extLst>
          </p:cNvPr>
          <p:cNvSpPr/>
          <p:nvPr/>
        </p:nvSpPr>
        <p:spPr bwMode="auto">
          <a:xfrm>
            <a:off x="1174682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6AFF5EB-6756-42FC-BB59-7F33880ABD61}"/>
              </a:ext>
            </a:extLst>
          </p:cNvPr>
          <p:cNvSpPr/>
          <p:nvPr/>
        </p:nvSpPr>
        <p:spPr bwMode="auto">
          <a:xfrm>
            <a:off x="10100906" y="1044369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AB58C5C-CE0D-4926-A390-45FB2F040B73}"/>
              </a:ext>
            </a:extLst>
          </p:cNvPr>
          <p:cNvSpPr/>
          <p:nvPr/>
        </p:nvSpPr>
        <p:spPr bwMode="auto">
          <a:xfrm>
            <a:off x="2769194" y="109123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B761E85-757D-4E50-8F2B-E355A1FA2D02}"/>
              </a:ext>
            </a:extLst>
          </p:cNvPr>
          <p:cNvSpPr/>
          <p:nvPr/>
        </p:nvSpPr>
        <p:spPr bwMode="auto">
          <a:xfrm>
            <a:off x="3937594" y="116095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0F587C4-EECA-46C2-ACF6-C6A0F413C591}"/>
              </a:ext>
            </a:extLst>
          </p:cNvPr>
          <p:cNvSpPr/>
          <p:nvPr/>
        </p:nvSpPr>
        <p:spPr bwMode="auto">
          <a:xfrm>
            <a:off x="5248238" y="122953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6955F5B-CABD-416C-A802-BEB17D69E411}"/>
              </a:ext>
            </a:extLst>
          </p:cNvPr>
          <p:cNvSpPr/>
          <p:nvPr/>
        </p:nvSpPr>
        <p:spPr bwMode="auto">
          <a:xfrm>
            <a:off x="6790650" y="122839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91D172F-0E39-41D2-9B98-73687FE07794}"/>
              </a:ext>
            </a:extLst>
          </p:cNvPr>
          <p:cNvSpPr/>
          <p:nvPr/>
        </p:nvSpPr>
        <p:spPr bwMode="auto">
          <a:xfrm>
            <a:off x="8020646" y="13038288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20E6CB-484F-4AB5-8F1F-089C2F32184F}"/>
              </a:ext>
            </a:extLst>
          </p:cNvPr>
          <p:cNvSpPr/>
          <p:nvPr/>
        </p:nvSpPr>
        <p:spPr bwMode="auto">
          <a:xfrm>
            <a:off x="8752166" y="1434036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59AD2D5-1A58-4262-B352-149AB54E75BD}"/>
              </a:ext>
            </a:extLst>
          </p:cNvPr>
          <p:cNvSpPr/>
          <p:nvPr/>
        </p:nvSpPr>
        <p:spPr bwMode="auto">
          <a:xfrm>
            <a:off x="9643706" y="155528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9CC04AC-0E8B-4313-87AA-887678E96991}"/>
              </a:ext>
            </a:extLst>
          </p:cNvPr>
          <p:cNvSpPr/>
          <p:nvPr/>
        </p:nvSpPr>
        <p:spPr bwMode="auto">
          <a:xfrm>
            <a:off x="11518226" y="15792921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DC4E62D-5EF2-472A-9C63-EC138CEA4EE4}"/>
              </a:ext>
            </a:extLst>
          </p:cNvPr>
          <p:cNvSpPr/>
          <p:nvPr/>
        </p:nvSpPr>
        <p:spPr bwMode="auto">
          <a:xfrm>
            <a:off x="10558106" y="168101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748CEEF-BE14-4B88-A35A-2A5E608EFB15}"/>
              </a:ext>
            </a:extLst>
          </p:cNvPr>
          <p:cNvSpPr/>
          <p:nvPr/>
        </p:nvSpPr>
        <p:spPr bwMode="auto">
          <a:xfrm>
            <a:off x="8752166" y="163529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8F809A1-2AEB-4EB7-ACC6-389488F8B330}"/>
              </a:ext>
            </a:extLst>
          </p:cNvPr>
          <p:cNvSpPr/>
          <p:nvPr/>
        </p:nvSpPr>
        <p:spPr bwMode="auto">
          <a:xfrm>
            <a:off x="6842718" y="142384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CD718BC-AA68-4D62-9938-5E3602CDE626}"/>
              </a:ext>
            </a:extLst>
          </p:cNvPr>
          <p:cNvSpPr/>
          <p:nvPr/>
        </p:nvSpPr>
        <p:spPr bwMode="auto">
          <a:xfrm>
            <a:off x="4791038" y="135526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FDF6B83-9B9E-4C8B-AA9A-AFF62C035911}"/>
              </a:ext>
            </a:extLst>
          </p:cNvPr>
          <p:cNvSpPr/>
          <p:nvPr/>
        </p:nvSpPr>
        <p:spPr bwMode="auto">
          <a:xfrm>
            <a:off x="2000547" y="8473677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E1E462-C23B-459D-A46A-3E109E7368AE}"/>
              </a:ext>
            </a:extLst>
          </p:cNvPr>
          <p:cNvCxnSpPr>
            <a:endCxn id="2" idx="6"/>
          </p:cNvCxnSpPr>
          <p:nvPr/>
        </p:nvCxnSpPr>
        <p:spPr>
          <a:xfrm flipH="1">
            <a:off x="2229147" y="5760720"/>
            <a:ext cx="1708447" cy="3993117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A8B9E6-EBC3-411D-AB6E-865C14F08EBC}"/>
              </a:ext>
            </a:extLst>
          </p:cNvPr>
          <p:cNvCxnSpPr/>
          <p:nvPr/>
        </p:nvCxnSpPr>
        <p:spPr>
          <a:xfrm>
            <a:off x="11274194" y="5684763"/>
            <a:ext cx="929832" cy="499895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2E08A6-71CD-4BDE-91DD-095D17935E0B}"/>
              </a:ext>
            </a:extLst>
          </p:cNvPr>
          <p:cNvSpPr txBox="1"/>
          <p:nvPr/>
        </p:nvSpPr>
        <p:spPr>
          <a:xfrm>
            <a:off x="2083878" y="17695719"/>
            <a:ext cx="997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distribution p(x)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289CE-4EDB-4F26-8EA6-E4BCE4D4797B}"/>
              </a:ext>
            </a:extLst>
          </p:cNvPr>
          <p:cNvSpPr txBox="1"/>
          <p:nvPr/>
        </p:nvSpPr>
        <p:spPr>
          <a:xfrm>
            <a:off x="12621934" y="4292103"/>
            <a:ext cx="23405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p(y) is the class prior, often can be estimated from counting class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0097D-7D74-4BB5-8F3F-3AB4945AAC03}"/>
                  </a:ext>
                </a:extLst>
              </p:cNvPr>
              <p:cNvSpPr txBox="1"/>
              <p:nvPr/>
            </p:nvSpPr>
            <p:spPr>
              <a:xfrm>
                <a:off x="13895175" y="6203600"/>
                <a:ext cx="21466397" cy="11726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Sample: get a new sample if we learned the data distribution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Density estimation or prediction: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Data representation: learn effective representation from dataset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Make prediction for incomplete data: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=?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𝑟𝑒𝑑</m:t>
                    </m:r>
                  </m:oMath>
                </a14:m>
                <a:r>
                  <a:rPr lang="en-US" dirty="0"/>
                  <a:t>)</a:t>
                </a:r>
              </a:p>
              <a:p>
                <a:pPr algn="ctr"/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</m:d>
                  </m:oMath>
                </a14:m>
                <a:endParaRPr lang="en-US" b="0" dirty="0"/>
              </a:p>
              <a:p>
                <a:pPr algn="ctr"/>
                <a:endParaRPr lang="en-US" dirty="0"/>
              </a:p>
              <a:p>
                <a:r>
                  <a:rPr lang="en-US" dirty="0"/>
                  <a:t>make prediction from partial data is hard for discriminative model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0097D-7D74-4BB5-8F3F-3AB4945AA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5175" y="6203600"/>
                <a:ext cx="21466397" cy="11726287"/>
              </a:xfrm>
              <a:prstGeom prst="rect">
                <a:avLst/>
              </a:prstGeom>
              <a:blipFill>
                <a:blip r:embed="rId4"/>
                <a:stretch>
                  <a:fillRect l="-1505" t="-1456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890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19082147" cy="6716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Given a dataset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   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assume </a:t>
                </a:r>
                <a:r>
                  <a:rPr lang="en-US" dirty="0" err="1"/>
                  <a:t>i.i.d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Data likelihood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Log data likelihood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Some generative model relies on maximizing data likelihoods: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19082147" cy="6716326"/>
              </a:xfrm>
              <a:prstGeom prst="rect">
                <a:avLst/>
              </a:prstGeom>
              <a:blipFill>
                <a:blip r:embed="rId3"/>
                <a:stretch>
                  <a:fillRect l="-2204" t="-3176" r="-511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ED93B-F0D8-4990-A2F3-CE139F13C333}"/>
                  </a:ext>
                </a:extLst>
              </p:cNvPr>
              <p:cNvSpPr txBox="1"/>
              <p:nvPr/>
            </p:nvSpPr>
            <p:spPr>
              <a:xfrm>
                <a:off x="5684516" y="11920581"/>
                <a:ext cx="22936204" cy="957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Autoregressive model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, conditional dependence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ED93B-F0D8-4990-A2F3-CE139F13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16" y="11920581"/>
                <a:ext cx="22936204" cy="957506"/>
              </a:xfrm>
              <a:prstGeom prst="rect">
                <a:avLst/>
              </a:prstGeom>
              <a:blipFill>
                <a:blip r:embed="rId4"/>
                <a:stretch>
                  <a:fillRect l="-1408" t="-15190" b="-36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8B7184-8A5A-4A25-AC37-600F77A6618B}"/>
                  </a:ext>
                </a:extLst>
              </p:cNvPr>
              <p:cNvSpPr txBox="1"/>
              <p:nvPr/>
            </p:nvSpPr>
            <p:spPr>
              <a:xfrm>
                <a:off x="5684516" y="13360761"/>
                <a:ext cx="22936204" cy="1051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Variational autoencoders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en-US" dirty="0"/>
                  <a:t>, latent variable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8B7184-8A5A-4A25-AC37-600F77A66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16" y="13360761"/>
                <a:ext cx="22936204" cy="1051891"/>
              </a:xfrm>
              <a:prstGeom prst="rect">
                <a:avLst/>
              </a:prstGeom>
              <a:blipFill>
                <a:blip r:embed="rId5"/>
                <a:stretch>
                  <a:fillRect l="-1408" t="-15698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E1C7D1-D5D9-44A6-8D39-28F73C782446}"/>
                  </a:ext>
                </a:extLst>
              </p:cNvPr>
              <p:cNvSpPr txBox="1"/>
              <p:nvPr/>
            </p:nvSpPr>
            <p:spPr>
              <a:xfrm>
                <a:off x="5684516" y="14674259"/>
                <a:ext cx="30598375" cy="2409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Flow model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 functional transformation between latent and data variable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E1C7D1-D5D9-44A6-8D39-28F73C78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16" y="14674259"/>
                <a:ext cx="30598375" cy="2409827"/>
              </a:xfrm>
              <a:prstGeom prst="rect">
                <a:avLst/>
              </a:prstGeom>
              <a:blipFill>
                <a:blip r:embed="rId6"/>
                <a:stretch>
                  <a:fillRect l="-1056" r="-1375" b="-14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80EB6B-7419-4551-A08F-8367C58BD887}"/>
              </a:ext>
            </a:extLst>
          </p:cNvPr>
          <p:cNvSpPr txBox="1"/>
          <p:nvPr/>
        </p:nvSpPr>
        <p:spPr>
          <a:xfrm>
            <a:off x="2674620" y="17350740"/>
            <a:ext cx="2612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Differences are how to represent data likelihood and how to conduct learning</a:t>
            </a:r>
          </a:p>
        </p:txBody>
      </p:sp>
    </p:spTree>
    <p:extLst>
      <p:ext uri="{BB962C8B-B14F-4D97-AF65-F5344CB8AC3E}">
        <p14:creationId xmlns:p14="http://schemas.microsoft.com/office/powerpoint/2010/main" val="41429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Implicit 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19644801" cy="4189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Given a dataset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   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assume </a:t>
                </a:r>
                <a:r>
                  <a:rPr lang="en-US" dirty="0" err="1"/>
                  <a:t>i.i.d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Do not explicitly represent data likelihood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allow sampling from data distribution </a:t>
                </a:r>
                <a:r>
                  <a:rPr lang="en-US" dirty="0">
                    <a:sym typeface="Wingdings" panose="05000000000000000000" pitchFamily="2" charset="2"/>
                  </a:rPr>
                  <a:t> create new samples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19644801" cy="4189160"/>
              </a:xfrm>
              <a:prstGeom prst="rect">
                <a:avLst/>
              </a:prstGeom>
              <a:blipFill>
                <a:blip r:embed="rId3"/>
                <a:stretch>
                  <a:fillRect l="-2142" t="-5087" r="-1241" b="-9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82BDF8D-9855-4525-AA3B-A79059DBC052}"/>
              </a:ext>
            </a:extLst>
          </p:cNvPr>
          <p:cNvSpPr/>
          <p:nvPr/>
        </p:nvSpPr>
        <p:spPr bwMode="auto">
          <a:xfrm>
            <a:off x="4791038" y="981503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873DF1-C0EA-41C4-A742-F25524A9A554}"/>
              </a:ext>
            </a:extLst>
          </p:cNvPr>
          <p:cNvSpPr/>
          <p:nvPr/>
        </p:nvSpPr>
        <p:spPr bwMode="auto">
          <a:xfrm>
            <a:off x="6208358" y="102265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183310-EFB0-4A5C-8199-E710BDC0D567}"/>
              </a:ext>
            </a:extLst>
          </p:cNvPr>
          <p:cNvSpPr/>
          <p:nvPr/>
        </p:nvSpPr>
        <p:spPr bwMode="auto">
          <a:xfrm>
            <a:off x="8020646" y="988361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617703-85C8-4F3C-8A04-B4330E2A505B}"/>
              </a:ext>
            </a:extLst>
          </p:cNvPr>
          <p:cNvSpPr/>
          <p:nvPr/>
        </p:nvSpPr>
        <p:spPr bwMode="auto">
          <a:xfrm>
            <a:off x="8523566" y="1111805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0B7C7-CD8E-48A3-A18F-A176D3DACB73}"/>
              </a:ext>
            </a:extLst>
          </p:cNvPr>
          <p:cNvSpPr/>
          <p:nvPr/>
        </p:nvSpPr>
        <p:spPr bwMode="auto">
          <a:xfrm>
            <a:off x="10100906" y="120667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EA1360-F7BF-424F-AD93-2646B7488DE5}"/>
              </a:ext>
            </a:extLst>
          </p:cNvPr>
          <p:cNvSpPr/>
          <p:nvPr/>
        </p:nvSpPr>
        <p:spPr bwMode="auto">
          <a:xfrm>
            <a:off x="1035236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0EEFF2-7758-4683-9180-45DCED8E15B8}"/>
              </a:ext>
            </a:extLst>
          </p:cNvPr>
          <p:cNvSpPr/>
          <p:nvPr/>
        </p:nvSpPr>
        <p:spPr bwMode="auto">
          <a:xfrm>
            <a:off x="11746826" y="13781244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940706-9D4C-479A-B553-AB4FCEA244FB}"/>
              </a:ext>
            </a:extLst>
          </p:cNvPr>
          <p:cNvSpPr/>
          <p:nvPr/>
        </p:nvSpPr>
        <p:spPr bwMode="auto">
          <a:xfrm>
            <a:off x="10100906" y="10443690"/>
            <a:ext cx="457200" cy="457200"/>
          </a:xfrm>
          <a:prstGeom prst="ellipse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05FD75-69EE-4CE5-B434-FBB4C46149F5}"/>
              </a:ext>
            </a:extLst>
          </p:cNvPr>
          <p:cNvSpPr/>
          <p:nvPr/>
        </p:nvSpPr>
        <p:spPr bwMode="auto">
          <a:xfrm>
            <a:off x="2769194" y="109123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655652-EB01-43FE-91A7-D195394459FA}"/>
              </a:ext>
            </a:extLst>
          </p:cNvPr>
          <p:cNvSpPr/>
          <p:nvPr/>
        </p:nvSpPr>
        <p:spPr bwMode="auto">
          <a:xfrm>
            <a:off x="3937594" y="116095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AE6A53-EDCD-4415-A6E1-559E7DC86DB0}"/>
              </a:ext>
            </a:extLst>
          </p:cNvPr>
          <p:cNvSpPr/>
          <p:nvPr/>
        </p:nvSpPr>
        <p:spPr bwMode="auto">
          <a:xfrm>
            <a:off x="5248238" y="122953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5E5CA0-1F96-4534-B26D-7BAC8FBAE574}"/>
              </a:ext>
            </a:extLst>
          </p:cNvPr>
          <p:cNvSpPr/>
          <p:nvPr/>
        </p:nvSpPr>
        <p:spPr bwMode="auto">
          <a:xfrm>
            <a:off x="6790650" y="1228391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7E58A2-A0A9-4734-81AC-DB94CE9C452C}"/>
              </a:ext>
            </a:extLst>
          </p:cNvPr>
          <p:cNvSpPr/>
          <p:nvPr/>
        </p:nvSpPr>
        <p:spPr bwMode="auto">
          <a:xfrm>
            <a:off x="8020646" y="13038288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CD8394-B5E5-4692-860A-93A97B0E8366}"/>
              </a:ext>
            </a:extLst>
          </p:cNvPr>
          <p:cNvSpPr/>
          <p:nvPr/>
        </p:nvSpPr>
        <p:spPr bwMode="auto">
          <a:xfrm>
            <a:off x="8752166" y="1434036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5E8E3C-6A32-4F0A-806D-1DE08D053CAE}"/>
              </a:ext>
            </a:extLst>
          </p:cNvPr>
          <p:cNvSpPr/>
          <p:nvPr/>
        </p:nvSpPr>
        <p:spPr bwMode="auto">
          <a:xfrm>
            <a:off x="9643706" y="155528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E7C6DD-C52C-4E6D-9E9F-C3994DCA2E05}"/>
              </a:ext>
            </a:extLst>
          </p:cNvPr>
          <p:cNvSpPr/>
          <p:nvPr/>
        </p:nvSpPr>
        <p:spPr bwMode="auto">
          <a:xfrm>
            <a:off x="11518226" y="15792921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709A92-BF88-4A5E-9511-633C66A80B71}"/>
              </a:ext>
            </a:extLst>
          </p:cNvPr>
          <p:cNvSpPr/>
          <p:nvPr/>
        </p:nvSpPr>
        <p:spPr bwMode="auto">
          <a:xfrm>
            <a:off x="10558106" y="168101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D7AB2F-2B24-4C65-925A-3AD96B27B632}"/>
              </a:ext>
            </a:extLst>
          </p:cNvPr>
          <p:cNvSpPr/>
          <p:nvPr/>
        </p:nvSpPr>
        <p:spPr bwMode="auto">
          <a:xfrm>
            <a:off x="8752166" y="1635299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0C9BD7D-09F2-4302-81F8-7619FEBD29E9}"/>
              </a:ext>
            </a:extLst>
          </p:cNvPr>
          <p:cNvSpPr/>
          <p:nvPr/>
        </p:nvSpPr>
        <p:spPr bwMode="auto">
          <a:xfrm>
            <a:off x="6842718" y="142384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6459A15-0B7C-4DF4-A4AB-D7B610821A56}"/>
              </a:ext>
            </a:extLst>
          </p:cNvPr>
          <p:cNvSpPr/>
          <p:nvPr/>
        </p:nvSpPr>
        <p:spPr bwMode="auto">
          <a:xfrm>
            <a:off x="4791038" y="13552644"/>
            <a:ext cx="457200" cy="45720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86BF9D8-E074-47B6-B182-65B076682448}"/>
              </a:ext>
            </a:extLst>
          </p:cNvPr>
          <p:cNvSpPr/>
          <p:nvPr/>
        </p:nvSpPr>
        <p:spPr bwMode="auto">
          <a:xfrm>
            <a:off x="2000547" y="8473677"/>
            <a:ext cx="11178540" cy="9258300"/>
          </a:xfrm>
          <a:custGeom>
            <a:avLst/>
            <a:gdLst>
              <a:gd name="connsiteX0" fmla="*/ 123444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1371600 w 11178540"/>
              <a:gd name="connsiteY81" fmla="*/ 548640 h 9258300"/>
              <a:gd name="connsiteX0" fmla="*/ 1028700 w 11178540"/>
              <a:gd name="connsiteY0" fmla="*/ 731520 h 9258300"/>
              <a:gd name="connsiteX1" fmla="*/ 754380 w 11178540"/>
              <a:gd name="connsiteY1" fmla="*/ 822960 h 9258300"/>
              <a:gd name="connsiteX2" fmla="*/ 685800 w 11178540"/>
              <a:gd name="connsiteY2" fmla="*/ 868680 h 9258300"/>
              <a:gd name="connsiteX3" fmla="*/ 571500 w 11178540"/>
              <a:gd name="connsiteY3" fmla="*/ 891540 h 9258300"/>
              <a:gd name="connsiteX4" fmla="*/ 548640 w 11178540"/>
              <a:gd name="connsiteY4" fmla="*/ 960120 h 9258300"/>
              <a:gd name="connsiteX5" fmla="*/ 365760 w 11178540"/>
              <a:gd name="connsiteY5" fmla="*/ 1165860 h 9258300"/>
              <a:gd name="connsiteX6" fmla="*/ 228600 w 11178540"/>
              <a:gd name="connsiteY6" fmla="*/ 1280160 h 9258300"/>
              <a:gd name="connsiteX7" fmla="*/ 160020 w 11178540"/>
              <a:gd name="connsiteY7" fmla="*/ 1371600 h 9258300"/>
              <a:gd name="connsiteX8" fmla="*/ 91440 w 11178540"/>
              <a:gd name="connsiteY8" fmla="*/ 1577340 h 9258300"/>
              <a:gd name="connsiteX9" fmla="*/ 68580 w 11178540"/>
              <a:gd name="connsiteY9" fmla="*/ 1714500 h 9258300"/>
              <a:gd name="connsiteX10" fmla="*/ 0 w 11178540"/>
              <a:gd name="connsiteY10" fmla="*/ 2377440 h 9258300"/>
              <a:gd name="connsiteX11" fmla="*/ 137160 w 11178540"/>
              <a:gd name="connsiteY11" fmla="*/ 2926080 h 9258300"/>
              <a:gd name="connsiteX12" fmla="*/ 274320 w 11178540"/>
              <a:gd name="connsiteY12" fmla="*/ 3268980 h 9258300"/>
              <a:gd name="connsiteX13" fmla="*/ 297180 w 11178540"/>
              <a:gd name="connsiteY13" fmla="*/ 3543300 h 9258300"/>
              <a:gd name="connsiteX14" fmla="*/ 480060 w 11178540"/>
              <a:gd name="connsiteY14" fmla="*/ 3886200 h 9258300"/>
              <a:gd name="connsiteX15" fmla="*/ 685800 w 11178540"/>
              <a:gd name="connsiteY15" fmla="*/ 4183380 h 9258300"/>
              <a:gd name="connsiteX16" fmla="*/ 777240 w 11178540"/>
              <a:gd name="connsiteY16" fmla="*/ 4434840 h 9258300"/>
              <a:gd name="connsiteX17" fmla="*/ 1028700 w 11178540"/>
              <a:gd name="connsiteY17" fmla="*/ 4732020 h 9258300"/>
              <a:gd name="connsiteX18" fmla="*/ 1188720 w 11178540"/>
              <a:gd name="connsiteY18" fmla="*/ 4983480 h 9258300"/>
              <a:gd name="connsiteX19" fmla="*/ 1325880 w 11178540"/>
              <a:gd name="connsiteY19" fmla="*/ 5554980 h 9258300"/>
              <a:gd name="connsiteX20" fmla="*/ 1440180 w 11178540"/>
              <a:gd name="connsiteY20" fmla="*/ 5897880 h 9258300"/>
              <a:gd name="connsiteX21" fmla="*/ 1645920 w 11178540"/>
              <a:gd name="connsiteY21" fmla="*/ 6377940 h 9258300"/>
              <a:gd name="connsiteX22" fmla="*/ 1783080 w 11178540"/>
              <a:gd name="connsiteY22" fmla="*/ 6560820 h 9258300"/>
              <a:gd name="connsiteX23" fmla="*/ 1874520 w 11178540"/>
              <a:gd name="connsiteY23" fmla="*/ 6766560 h 9258300"/>
              <a:gd name="connsiteX24" fmla="*/ 1988820 w 11178540"/>
              <a:gd name="connsiteY24" fmla="*/ 6858000 h 9258300"/>
              <a:gd name="connsiteX25" fmla="*/ 2148840 w 11178540"/>
              <a:gd name="connsiteY25" fmla="*/ 7040880 h 9258300"/>
              <a:gd name="connsiteX26" fmla="*/ 2811780 w 11178540"/>
              <a:gd name="connsiteY26" fmla="*/ 7520940 h 9258300"/>
              <a:gd name="connsiteX27" fmla="*/ 2948940 w 11178540"/>
              <a:gd name="connsiteY27" fmla="*/ 7543800 h 9258300"/>
              <a:gd name="connsiteX28" fmla="*/ 3177540 w 11178540"/>
              <a:gd name="connsiteY28" fmla="*/ 7680960 h 9258300"/>
              <a:gd name="connsiteX29" fmla="*/ 3634740 w 11178540"/>
              <a:gd name="connsiteY29" fmla="*/ 7932420 h 9258300"/>
              <a:gd name="connsiteX30" fmla="*/ 4000500 w 11178540"/>
              <a:gd name="connsiteY30" fmla="*/ 8161020 h 9258300"/>
              <a:gd name="connsiteX31" fmla="*/ 4206240 w 11178540"/>
              <a:gd name="connsiteY31" fmla="*/ 8275320 h 9258300"/>
              <a:gd name="connsiteX32" fmla="*/ 4526280 w 11178540"/>
              <a:gd name="connsiteY32" fmla="*/ 8481060 h 9258300"/>
              <a:gd name="connsiteX33" fmla="*/ 5417820 w 11178540"/>
              <a:gd name="connsiteY33" fmla="*/ 8846820 h 9258300"/>
              <a:gd name="connsiteX34" fmla="*/ 5577840 w 11178540"/>
              <a:gd name="connsiteY34" fmla="*/ 8961120 h 9258300"/>
              <a:gd name="connsiteX35" fmla="*/ 6172200 w 11178540"/>
              <a:gd name="connsiteY35" fmla="*/ 9052560 h 9258300"/>
              <a:gd name="connsiteX36" fmla="*/ 6240780 w 11178540"/>
              <a:gd name="connsiteY36" fmla="*/ 9098280 h 9258300"/>
              <a:gd name="connsiteX37" fmla="*/ 6926580 w 11178540"/>
              <a:gd name="connsiteY37" fmla="*/ 9258300 h 9258300"/>
              <a:gd name="connsiteX38" fmla="*/ 8321040 w 11178540"/>
              <a:gd name="connsiteY38" fmla="*/ 9235440 h 9258300"/>
              <a:gd name="connsiteX39" fmla="*/ 9075420 w 11178540"/>
              <a:gd name="connsiteY39" fmla="*/ 9121140 h 9258300"/>
              <a:gd name="connsiteX40" fmla="*/ 9258300 w 11178540"/>
              <a:gd name="connsiteY40" fmla="*/ 9098280 h 9258300"/>
              <a:gd name="connsiteX41" fmla="*/ 9555480 w 11178540"/>
              <a:gd name="connsiteY41" fmla="*/ 8915400 h 9258300"/>
              <a:gd name="connsiteX42" fmla="*/ 10104120 w 11178540"/>
              <a:gd name="connsiteY42" fmla="*/ 8778240 h 9258300"/>
              <a:gd name="connsiteX43" fmla="*/ 10492740 w 11178540"/>
              <a:gd name="connsiteY43" fmla="*/ 8641080 h 9258300"/>
              <a:gd name="connsiteX44" fmla="*/ 10584180 w 11178540"/>
              <a:gd name="connsiteY44" fmla="*/ 8481060 h 9258300"/>
              <a:gd name="connsiteX45" fmla="*/ 10789920 w 11178540"/>
              <a:gd name="connsiteY45" fmla="*/ 8092440 h 9258300"/>
              <a:gd name="connsiteX46" fmla="*/ 10904220 w 11178540"/>
              <a:gd name="connsiteY46" fmla="*/ 7475220 h 9258300"/>
              <a:gd name="connsiteX47" fmla="*/ 10972800 w 11178540"/>
              <a:gd name="connsiteY47" fmla="*/ 7246620 h 9258300"/>
              <a:gd name="connsiteX48" fmla="*/ 11178540 w 11178540"/>
              <a:gd name="connsiteY48" fmla="*/ 6240780 h 9258300"/>
              <a:gd name="connsiteX49" fmla="*/ 11041380 w 11178540"/>
              <a:gd name="connsiteY49" fmla="*/ 5006340 h 9258300"/>
              <a:gd name="connsiteX50" fmla="*/ 10995660 w 11178540"/>
              <a:gd name="connsiteY50" fmla="*/ 4800600 h 9258300"/>
              <a:gd name="connsiteX51" fmla="*/ 10584180 w 11178540"/>
              <a:gd name="connsiteY51" fmla="*/ 4389120 h 9258300"/>
              <a:gd name="connsiteX52" fmla="*/ 10561320 w 11178540"/>
              <a:gd name="connsiteY52" fmla="*/ 4229100 h 9258300"/>
              <a:gd name="connsiteX53" fmla="*/ 10424160 w 11178540"/>
              <a:gd name="connsiteY53" fmla="*/ 3954780 h 9258300"/>
              <a:gd name="connsiteX54" fmla="*/ 10355580 w 11178540"/>
              <a:gd name="connsiteY54" fmla="*/ 3749040 h 9258300"/>
              <a:gd name="connsiteX55" fmla="*/ 10287000 w 11178540"/>
              <a:gd name="connsiteY55" fmla="*/ 2948940 h 9258300"/>
              <a:gd name="connsiteX56" fmla="*/ 10172700 w 11178540"/>
              <a:gd name="connsiteY56" fmla="*/ 2514600 h 9258300"/>
              <a:gd name="connsiteX57" fmla="*/ 9944100 w 11178540"/>
              <a:gd name="connsiteY57" fmla="*/ 1920240 h 9258300"/>
              <a:gd name="connsiteX58" fmla="*/ 9692640 w 11178540"/>
              <a:gd name="connsiteY58" fmla="*/ 1783080 h 9258300"/>
              <a:gd name="connsiteX59" fmla="*/ 9486900 w 11178540"/>
              <a:gd name="connsiteY59" fmla="*/ 1714500 h 9258300"/>
              <a:gd name="connsiteX60" fmla="*/ 9121140 w 11178540"/>
              <a:gd name="connsiteY60" fmla="*/ 1508760 h 9258300"/>
              <a:gd name="connsiteX61" fmla="*/ 8709660 w 11178540"/>
              <a:gd name="connsiteY61" fmla="*/ 1348740 h 9258300"/>
              <a:gd name="connsiteX62" fmla="*/ 8435340 w 11178540"/>
              <a:gd name="connsiteY62" fmla="*/ 1143000 h 9258300"/>
              <a:gd name="connsiteX63" fmla="*/ 7909560 w 11178540"/>
              <a:gd name="connsiteY63" fmla="*/ 960120 h 9258300"/>
              <a:gd name="connsiteX64" fmla="*/ 7680960 w 11178540"/>
              <a:gd name="connsiteY64" fmla="*/ 868680 h 9258300"/>
              <a:gd name="connsiteX65" fmla="*/ 7612380 w 11178540"/>
              <a:gd name="connsiteY65" fmla="*/ 822960 h 9258300"/>
              <a:gd name="connsiteX66" fmla="*/ 7063740 w 11178540"/>
              <a:gd name="connsiteY66" fmla="*/ 594360 h 9258300"/>
              <a:gd name="connsiteX67" fmla="*/ 6858000 w 11178540"/>
              <a:gd name="connsiteY67" fmla="*/ 411480 h 9258300"/>
              <a:gd name="connsiteX68" fmla="*/ 6400800 w 11178540"/>
              <a:gd name="connsiteY68" fmla="*/ 320040 h 9258300"/>
              <a:gd name="connsiteX69" fmla="*/ 6240780 w 11178540"/>
              <a:gd name="connsiteY69" fmla="*/ 251460 h 9258300"/>
              <a:gd name="connsiteX70" fmla="*/ 5486400 w 11178540"/>
              <a:gd name="connsiteY70" fmla="*/ 114300 h 9258300"/>
              <a:gd name="connsiteX71" fmla="*/ 5303520 w 11178540"/>
              <a:gd name="connsiteY71" fmla="*/ 45720 h 9258300"/>
              <a:gd name="connsiteX72" fmla="*/ 5166360 w 11178540"/>
              <a:gd name="connsiteY72" fmla="*/ 0 h 9258300"/>
              <a:gd name="connsiteX73" fmla="*/ 2697480 w 11178540"/>
              <a:gd name="connsiteY73" fmla="*/ 45720 h 9258300"/>
              <a:gd name="connsiteX74" fmla="*/ 2628900 w 11178540"/>
              <a:gd name="connsiteY74" fmla="*/ 114300 h 9258300"/>
              <a:gd name="connsiteX75" fmla="*/ 2331720 w 11178540"/>
              <a:gd name="connsiteY75" fmla="*/ 137160 h 9258300"/>
              <a:gd name="connsiteX76" fmla="*/ 1920240 w 11178540"/>
              <a:gd name="connsiteY76" fmla="*/ 205740 h 9258300"/>
              <a:gd name="connsiteX77" fmla="*/ 1851660 w 11178540"/>
              <a:gd name="connsiteY77" fmla="*/ 251460 h 9258300"/>
              <a:gd name="connsiteX78" fmla="*/ 1737360 w 11178540"/>
              <a:gd name="connsiteY78" fmla="*/ 342900 h 9258300"/>
              <a:gd name="connsiteX79" fmla="*/ 1531620 w 11178540"/>
              <a:gd name="connsiteY79" fmla="*/ 411480 h 9258300"/>
              <a:gd name="connsiteX80" fmla="*/ 1463040 w 11178540"/>
              <a:gd name="connsiteY80" fmla="*/ 525780 h 9258300"/>
              <a:gd name="connsiteX81" fmla="*/ 937260 w 11178540"/>
              <a:gd name="connsiteY81" fmla="*/ 777240 h 925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178540" h="9258300">
                <a:moveTo>
                  <a:pt x="1028700" y="731520"/>
                </a:moveTo>
                <a:cubicBezTo>
                  <a:pt x="497145" y="908705"/>
                  <a:pt x="811530" y="800100"/>
                  <a:pt x="754380" y="822960"/>
                </a:cubicBezTo>
                <a:cubicBezTo>
                  <a:pt x="697230" y="845820"/>
                  <a:pt x="711525" y="859033"/>
                  <a:pt x="685800" y="868680"/>
                </a:cubicBezTo>
                <a:cubicBezTo>
                  <a:pt x="649419" y="882323"/>
                  <a:pt x="609600" y="883920"/>
                  <a:pt x="571500" y="891540"/>
                </a:cubicBezTo>
                <a:cubicBezTo>
                  <a:pt x="563880" y="914400"/>
                  <a:pt x="559416" y="938567"/>
                  <a:pt x="548640" y="960120"/>
                </a:cubicBezTo>
                <a:cubicBezTo>
                  <a:pt x="509827" y="1037745"/>
                  <a:pt x="421685" y="1114595"/>
                  <a:pt x="365760" y="1165860"/>
                </a:cubicBezTo>
                <a:cubicBezTo>
                  <a:pt x="321889" y="1206075"/>
                  <a:pt x="270683" y="1238077"/>
                  <a:pt x="228600" y="1280160"/>
                </a:cubicBezTo>
                <a:cubicBezTo>
                  <a:pt x="201659" y="1307101"/>
                  <a:pt x="182880" y="1341120"/>
                  <a:pt x="160020" y="1371600"/>
                </a:cubicBezTo>
                <a:cubicBezTo>
                  <a:pt x="137160" y="1440180"/>
                  <a:pt x="110066" y="1507491"/>
                  <a:pt x="91440" y="1577340"/>
                </a:cubicBezTo>
                <a:cubicBezTo>
                  <a:pt x="79497" y="1622126"/>
                  <a:pt x="73843" y="1668449"/>
                  <a:pt x="68580" y="1714500"/>
                </a:cubicBezTo>
                <a:cubicBezTo>
                  <a:pt x="43355" y="1935222"/>
                  <a:pt x="22860" y="2156460"/>
                  <a:pt x="0" y="2377440"/>
                </a:cubicBezTo>
                <a:cubicBezTo>
                  <a:pt x="45720" y="2560320"/>
                  <a:pt x="81722" y="2745908"/>
                  <a:pt x="137160" y="2926080"/>
                </a:cubicBezTo>
                <a:cubicBezTo>
                  <a:pt x="173363" y="3043741"/>
                  <a:pt x="243425" y="3149815"/>
                  <a:pt x="274320" y="3268980"/>
                </a:cubicBezTo>
                <a:cubicBezTo>
                  <a:pt x="297348" y="3357800"/>
                  <a:pt x="280011" y="3453164"/>
                  <a:pt x="297180" y="3543300"/>
                </a:cubicBezTo>
                <a:cubicBezTo>
                  <a:pt x="345434" y="3796635"/>
                  <a:pt x="351709" y="3700804"/>
                  <a:pt x="480060" y="3886200"/>
                </a:cubicBezTo>
                <a:cubicBezTo>
                  <a:pt x="752236" y="4279344"/>
                  <a:pt x="385688" y="3823246"/>
                  <a:pt x="685800" y="4183380"/>
                </a:cubicBezTo>
                <a:cubicBezTo>
                  <a:pt x="716280" y="4267200"/>
                  <a:pt x="737353" y="4355066"/>
                  <a:pt x="777240" y="4434840"/>
                </a:cubicBezTo>
                <a:cubicBezTo>
                  <a:pt x="869630" y="4619621"/>
                  <a:pt x="903871" y="4575984"/>
                  <a:pt x="1028700" y="4732020"/>
                </a:cubicBezTo>
                <a:cubicBezTo>
                  <a:pt x="1152072" y="4886235"/>
                  <a:pt x="1098320" y="4802679"/>
                  <a:pt x="1188720" y="4983480"/>
                </a:cubicBezTo>
                <a:cubicBezTo>
                  <a:pt x="1229786" y="5168275"/>
                  <a:pt x="1274495" y="5377988"/>
                  <a:pt x="1325880" y="5554980"/>
                </a:cubicBezTo>
                <a:cubicBezTo>
                  <a:pt x="1359472" y="5670685"/>
                  <a:pt x="1396511" y="5785589"/>
                  <a:pt x="1440180" y="5897880"/>
                </a:cubicBezTo>
                <a:cubicBezTo>
                  <a:pt x="1503281" y="6060139"/>
                  <a:pt x="1541462" y="6238663"/>
                  <a:pt x="1645920" y="6377940"/>
                </a:cubicBezTo>
                <a:cubicBezTo>
                  <a:pt x="1691640" y="6438900"/>
                  <a:pt x="1744445" y="6495141"/>
                  <a:pt x="1783080" y="6560820"/>
                </a:cubicBezTo>
                <a:cubicBezTo>
                  <a:pt x="1821131" y="6625507"/>
                  <a:pt x="1831802" y="6704856"/>
                  <a:pt x="1874520" y="6766560"/>
                </a:cubicBezTo>
                <a:cubicBezTo>
                  <a:pt x="1902293" y="6806676"/>
                  <a:pt x="1954319" y="6823499"/>
                  <a:pt x="1988820" y="6858000"/>
                </a:cubicBezTo>
                <a:cubicBezTo>
                  <a:pt x="2046097" y="6915277"/>
                  <a:pt x="2090184" y="6985017"/>
                  <a:pt x="2148840" y="7040880"/>
                </a:cubicBezTo>
                <a:cubicBezTo>
                  <a:pt x="2358840" y="7240880"/>
                  <a:pt x="2548802" y="7395713"/>
                  <a:pt x="2811780" y="7520940"/>
                </a:cubicBezTo>
                <a:cubicBezTo>
                  <a:pt x="2853628" y="7540868"/>
                  <a:pt x="2903220" y="7536180"/>
                  <a:pt x="2948940" y="7543800"/>
                </a:cubicBezTo>
                <a:cubicBezTo>
                  <a:pt x="3078301" y="7673161"/>
                  <a:pt x="2952360" y="7564200"/>
                  <a:pt x="3177540" y="7680960"/>
                </a:cubicBezTo>
                <a:cubicBezTo>
                  <a:pt x="3331947" y="7761023"/>
                  <a:pt x="3484503" y="7844782"/>
                  <a:pt x="3634740" y="7932420"/>
                </a:cubicBezTo>
                <a:cubicBezTo>
                  <a:pt x="3758929" y="8004863"/>
                  <a:pt x="3877215" y="8087049"/>
                  <a:pt x="4000500" y="8161020"/>
                </a:cubicBezTo>
                <a:cubicBezTo>
                  <a:pt x="4067773" y="8201384"/>
                  <a:pt x="4140963" y="8231802"/>
                  <a:pt x="4206240" y="8275320"/>
                </a:cubicBezTo>
                <a:cubicBezTo>
                  <a:pt x="4498387" y="8470085"/>
                  <a:pt x="3785558" y="8155143"/>
                  <a:pt x="4526280" y="8481060"/>
                </a:cubicBezTo>
                <a:cubicBezTo>
                  <a:pt x="4820295" y="8610427"/>
                  <a:pt x="5156435" y="8660116"/>
                  <a:pt x="5417820" y="8846820"/>
                </a:cubicBezTo>
                <a:cubicBezTo>
                  <a:pt x="5471160" y="8884920"/>
                  <a:pt x="5514600" y="8943873"/>
                  <a:pt x="5577840" y="8961120"/>
                </a:cubicBezTo>
                <a:cubicBezTo>
                  <a:pt x="5771228" y="9013862"/>
                  <a:pt x="5974080" y="9022080"/>
                  <a:pt x="6172200" y="9052560"/>
                </a:cubicBezTo>
                <a:cubicBezTo>
                  <a:pt x="6195060" y="9067800"/>
                  <a:pt x="6215271" y="9088076"/>
                  <a:pt x="6240780" y="9098280"/>
                </a:cubicBezTo>
                <a:cubicBezTo>
                  <a:pt x="6530949" y="9214348"/>
                  <a:pt x="6587470" y="9201782"/>
                  <a:pt x="6926580" y="9258300"/>
                </a:cubicBezTo>
                <a:lnTo>
                  <a:pt x="8321040" y="9235440"/>
                </a:lnTo>
                <a:cubicBezTo>
                  <a:pt x="8574853" y="9219239"/>
                  <a:pt x="8823770" y="9157967"/>
                  <a:pt x="9075420" y="9121140"/>
                </a:cubicBezTo>
                <a:cubicBezTo>
                  <a:pt x="9136207" y="9112244"/>
                  <a:pt x="9197340" y="9105900"/>
                  <a:pt x="9258300" y="9098280"/>
                </a:cubicBezTo>
                <a:cubicBezTo>
                  <a:pt x="9350587" y="9029065"/>
                  <a:pt x="9443925" y="8952585"/>
                  <a:pt x="9555480" y="8915400"/>
                </a:cubicBezTo>
                <a:cubicBezTo>
                  <a:pt x="9734315" y="8855788"/>
                  <a:pt x="9923201" y="8831192"/>
                  <a:pt x="10104120" y="8778240"/>
                </a:cubicBezTo>
                <a:cubicBezTo>
                  <a:pt x="10235961" y="8739653"/>
                  <a:pt x="10363200" y="8686800"/>
                  <a:pt x="10492740" y="8641080"/>
                </a:cubicBezTo>
                <a:cubicBezTo>
                  <a:pt x="10545154" y="8483837"/>
                  <a:pt x="10473463" y="8674815"/>
                  <a:pt x="10584180" y="8481060"/>
                </a:cubicBezTo>
                <a:cubicBezTo>
                  <a:pt x="10656901" y="8353798"/>
                  <a:pt x="10721340" y="8221980"/>
                  <a:pt x="10789920" y="8092440"/>
                </a:cubicBezTo>
                <a:cubicBezTo>
                  <a:pt x="10828020" y="7886700"/>
                  <a:pt x="10860001" y="7679732"/>
                  <a:pt x="10904220" y="7475220"/>
                </a:cubicBezTo>
                <a:cubicBezTo>
                  <a:pt x="10921033" y="7397462"/>
                  <a:pt x="10956502" y="7324488"/>
                  <a:pt x="10972800" y="7246620"/>
                </a:cubicBezTo>
                <a:cubicBezTo>
                  <a:pt x="11224758" y="6042821"/>
                  <a:pt x="11008971" y="6862532"/>
                  <a:pt x="11178540" y="6240780"/>
                </a:cubicBezTo>
                <a:cubicBezTo>
                  <a:pt x="11124742" y="5631074"/>
                  <a:pt x="11131757" y="5530527"/>
                  <a:pt x="11041380" y="5006340"/>
                </a:cubicBezTo>
                <a:cubicBezTo>
                  <a:pt x="11029444" y="4937109"/>
                  <a:pt x="11027078" y="4863436"/>
                  <a:pt x="10995660" y="4800600"/>
                </a:cubicBezTo>
                <a:cubicBezTo>
                  <a:pt x="10945378" y="4700037"/>
                  <a:pt x="10614349" y="4416774"/>
                  <a:pt x="10584180" y="4389120"/>
                </a:cubicBezTo>
                <a:cubicBezTo>
                  <a:pt x="10576560" y="4335780"/>
                  <a:pt x="10579947" y="4279659"/>
                  <a:pt x="10561320" y="4229100"/>
                </a:cubicBezTo>
                <a:cubicBezTo>
                  <a:pt x="10525977" y="4133170"/>
                  <a:pt x="10464432" y="4048747"/>
                  <a:pt x="10424160" y="3954780"/>
                </a:cubicBezTo>
                <a:cubicBezTo>
                  <a:pt x="10395684" y="3888335"/>
                  <a:pt x="10378440" y="3817620"/>
                  <a:pt x="10355580" y="3749040"/>
                </a:cubicBezTo>
                <a:cubicBezTo>
                  <a:pt x="10332720" y="3482340"/>
                  <a:pt x="10326228" y="3213728"/>
                  <a:pt x="10287000" y="2948940"/>
                </a:cubicBezTo>
                <a:cubicBezTo>
                  <a:pt x="10265060" y="2800847"/>
                  <a:pt x="10201148" y="2661582"/>
                  <a:pt x="10172700" y="2514600"/>
                </a:cubicBezTo>
                <a:cubicBezTo>
                  <a:pt x="10130315" y="2295611"/>
                  <a:pt x="10211888" y="2066306"/>
                  <a:pt x="9944100" y="1920240"/>
                </a:cubicBezTo>
                <a:cubicBezTo>
                  <a:pt x="9860280" y="1874520"/>
                  <a:pt x="9779709" y="1822261"/>
                  <a:pt x="9692640" y="1783080"/>
                </a:cubicBezTo>
                <a:cubicBezTo>
                  <a:pt x="9626717" y="1753415"/>
                  <a:pt x="9552071" y="1745782"/>
                  <a:pt x="9486900" y="1714500"/>
                </a:cubicBezTo>
                <a:cubicBezTo>
                  <a:pt x="9360791" y="1653968"/>
                  <a:pt x="9247710" y="1568322"/>
                  <a:pt x="9121140" y="1508760"/>
                </a:cubicBezTo>
                <a:cubicBezTo>
                  <a:pt x="8987981" y="1446097"/>
                  <a:pt x="8839513" y="1417995"/>
                  <a:pt x="8709660" y="1348740"/>
                </a:cubicBezTo>
                <a:cubicBezTo>
                  <a:pt x="8608807" y="1294952"/>
                  <a:pt x="8538154" y="1192938"/>
                  <a:pt x="8435340" y="1143000"/>
                </a:cubicBezTo>
                <a:cubicBezTo>
                  <a:pt x="8268428" y="1061928"/>
                  <a:pt x="8083947" y="1023534"/>
                  <a:pt x="7909560" y="960120"/>
                </a:cubicBezTo>
                <a:cubicBezTo>
                  <a:pt x="7832431" y="932073"/>
                  <a:pt x="7755476" y="903072"/>
                  <a:pt x="7680960" y="868680"/>
                </a:cubicBezTo>
                <a:cubicBezTo>
                  <a:pt x="7656014" y="857167"/>
                  <a:pt x="7637633" y="833783"/>
                  <a:pt x="7612380" y="822960"/>
                </a:cubicBezTo>
                <a:cubicBezTo>
                  <a:pt x="7407860" y="735309"/>
                  <a:pt x="7259057" y="718652"/>
                  <a:pt x="7063740" y="594360"/>
                </a:cubicBezTo>
                <a:cubicBezTo>
                  <a:pt x="6986328" y="545098"/>
                  <a:pt x="6942785" y="446563"/>
                  <a:pt x="6858000" y="411480"/>
                </a:cubicBezTo>
                <a:cubicBezTo>
                  <a:pt x="6714391" y="352056"/>
                  <a:pt x="6400800" y="320040"/>
                  <a:pt x="6400800" y="320040"/>
                </a:cubicBezTo>
                <a:cubicBezTo>
                  <a:pt x="6347460" y="297180"/>
                  <a:pt x="6297210" y="265003"/>
                  <a:pt x="6240780" y="251460"/>
                </a:cubicBezTo>
                <a:cubicBezTo>
                  <a:pt x="5531904" y="81330"/>
                  <a:pt x="6118568" y="279213"/>
                  <a:pt x="5486400" y="114300"/>
                </a:cubicBezTo>
                <a:cubicBezTo>
                  <a:pt x="5423403" y="97866"/>
                  <a:pt x="5364832" y="67617"/>
                  <a:pt x="5303520" y="45720"/>
                </a:cubicBezTo>
                <a:cubicBezTo>
                  <a:pt x="5258135" y="29511"/>
                  <a:pt x="5212080" y="15240"/>
                  <a:pt x="5166360" y="0"/>
                </a:cubicBezTo>
                <a:cubicBezTo>
                  <a:pt x="4343400" y="15240"/>
                  <a:pt x="3519747" y="8681"/>
                  <a:pt x="2697480" y="45720"/>
                </a:cubicBezTo>
                <a:cubicBezTo>
                  <a:pt x="2665184" y="47175"/>
                  <a:pt x="2660264" y="106459"/>
                  <a:pt x="2628900" y="114300"/>
                </a:cubicBezTo>
                <a:cubicBezTo>
                  <a:pt x="2532514" y="138397"/>
                  <a:pt x="2430780" y="129540"/>
                  <a:pt x="2331720" y="137160"/>
                </a:cubicBezTo>
                <a:cubicBezTo>
                  <a:pt x="2194560" y="160020"/>
                  <a:pt x="2055511" y="173533"/>
                  <a:pt x="1920240" y="205740"/>
                </a:cubicBezTo>
                <a:cubicBezTo>
                  <a:pt x="1893513" y="212104"/>
                  <a:pt x="1873639" y="234975"/>
                  <a:pt x="1851660" y="251460"/>
                </a:cubicBezTo>
                <a:cubicBezTo>
                  <a:pt x="1812627" y="280735"/>
                  <a:pt x="1781001" y="321080"/>
                  <a:pt x="1737360" y="342900"/>
                </a:cubicBezTo>
                <a:cubicBezTo>
                  <a:pt x="1672702" y="375229"/>
                  <a:pt x="1600200" y="388620"/>
                  <a:pt x="1531620" y="411480"/>
                </a:cubicBezTo>
                <a:cubicBezTo>
                  <a:pt x="1508760" y="449580"/>
                  <a:pt x="1562100" y="464820"/>
                  <a:pt x="1463040" y="525780"/>
                </a:cubicBezTo>
                <a:cubicBezTo>
                  <a:pt x="1363980" y="586740"/>
                  <a:pt x="937260" y="777240"/>
                  <a:pt x="937260" y="777240"/>
                </a:cubicBezTo>
              </a:path>
            </a:pathLst>
          </a:cu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E8EDEA-5DF9-46AA-8AA1-0FAD6788B8C7}"/>
              </a:ext>
            </a:extLst>
          </p:cNvPr>
          <p:cNvSpPr txBox="1"/>
          <p:nvPr/>
        </p:nvSpPr>
        <p:spPr>
          <a:xfrm>
            <a:off x="5535856" y="17898962"/>
            <a:ext cx="9974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distribution p(x)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AB4BC10-DA36-42DF-81CC-52A650FA5544}"/>
                  </a:ext>
                </a:extLst>
              </p:cNvPr>
              <p:cNvSpPr/>
              <p:nvPr/>
            </p:nvSpPr>
            <p:spPr>
              <a:xfrm>
                <a:off x="17019992" y="9825335"/>
                <a:ext cx="1936171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AB4BC10-DA36-42DF-81CC-52A650FA5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9992" y="9825335"/>
                <a:ext cx="193617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8B8BF79B-FDE0-4754-802C-2A90D4715CC9}"/>
              </a:ext>
            </a:extLst>
          </p:cNvPr>
          <p:cNvSpPr/>
          <p:nvPr/>
        </p:nvSpPr>
        <p:spPr bwMode="auto">
          <a:xfrm>
            <a:off x="9209366" y="13038288"/>
            <a:ext cx="457200" cy="457200"/>
          </a:xfrm>
          <a:prstGeom prst="ellipse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5F55370-1C50-4D3B-987F-B43AC761D714}"/>
              </a:ext>
            </a:extLst>
          </p:cNvPr>
          <p:cNvCxnSpPr>
            <a:stCxn id="2" idx="1"/>
            <a:endCxn id="34" idx="6"/>
          </p:cNvCxnSpPr>
          <p:nvPr/>
        </p:nvCxnSpPr>
        <p:spPr>
          <a:xfrm rot="10800000" flipV="1">
            <a:off x="9666566" y="10287000"/>
            <a:ext cx="7353426" cy="2979888"/>
          </a:xfrm>
          <a:prstGeom prst="curved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665CCBD-B17E-47C6-8E57-2F1EE969646E}"/>
              </a:ext>
            </a:extLst>
          </p:cNvPr>
          <p:cNvSpPr txBox="1"/>
          <p:nvPr/>
        </p:nvSpPr>
        <p:spPr>
          <a:xfrm>
            <a:off x="19248119" y="9646920"/>
            <a:ext cx="153273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can turn a latent vector to a data sample by learning the underneath data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Do not allow density estimation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Can provide good 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7343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Early attempt: density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/>
              <p:nvPr/>
            </p:nvSpPr>
            <p:spPr>
              <a:xfrm>
                <a:off x="3967847" y="4135178"/>
                <a:ext cx="28403609" cy="2492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Given a latent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, density network is a model to output parametric data distribution, e.g.</a:t>
                </a:r>
              </a:p>
              <a:p>
                <a:endParaRPr lang="en-US" dirty="0"/>
              </a:p>
              <a:p>
                <a:r>
                  <a:rPr lang="en-US" dirty="0"/>
                  <a:t>mean and variance of multi-modality Gaussian distribution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5010F6-B4BA-4692-A3E8-79F5B9F9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847" y="4135178"/>
                <a:ext cx="28403609" cy="2492990"/>
              </a:xfrm>
              <a:prstGeom prst="rect">
                <a:avLst/>
              </a:prstGeom>
              <a:blipFill>
                <a:blip r:embed="rId3"/>
                <a:stretch>
                  <a:fillRect l="-1481" t="-8557" r="-515" b="-15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ixture Density Network: The output of a neural network parametrizes a Gaussian mixture model. ">
            <a:extLst>
              <a:ext uri="{FF2B5EF4-FFF2-40B4-BE49-F238E27FC236}">
                <a16:creationId xmlns:a16="http://schemas.microsoft.com/office/drawing/2014/main" id="{5E8E9A18-3F9D-4A17-90C6-8E3D8EAC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018" y="7791540"/>
            <a:ext cx="20543922" cy="859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0887B0-FFD6-45AD-972C-BA109EC0B72F}"/>
              </a:ext>
            </a:extLst>
          </p:cNvPr>
          <p:cNvSpPr/>
          <p:nvPr/>
        </p:nvSpPr>
        <p:spPr>
          <a:xfrm>
            <a:off x="2130402" y="18211055"/>
            <a:ext cx="80888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u="sng" dirty="0">
                <a:latin typeface="Roboto"/>
                <a:hlinkClick r:id="rId5"/>
              </a:rPr>
              <a:t>10.1109/PMAPS.2018.8440559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0F24C-F6AA-4472-B31B-4C8AD7CB2169}"/>
              </a:ext>
            </a:extLst>
          </p:cNvPr>
          <p:cNvSpPr txBox="1"/>
          <p:nvPr/>
        </p:nvSpPr>
        <p:spPr>
          <a:xfrm>
            <a:off x="26060400" y="9052560"/>
            <a:ext cx="82981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Allow effective sampling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Model is simple and easy to train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Limited representation power</a:t>
            </a:r>
          </a:p>
        </p:txBody>
      </p:sp>
    </p:spTree>
    <p:extLst>
      <p:ext uri="{BB962C8B-B14F-4D97-AF65-F5344CB8AC3E}">
        <p14:creationId xmlns:p14="http://schemas.microsoft.com/office/powerpoint/2010/main" val="134068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Modern generative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5010F6-B4BA-4692-A3E8-79F5B9F9FC99}"/>
              </a:ext>
            </a:extLst>
          </p:cNvPr>
          <p:cNvSpPr txBox="1"/>
          <p:nvPr/>
        </p:nvSpPr>
        <p:spPr>
          <a:xfrm>
            <a:off x="3967847" y="4135178"/>
            <a:ext cx="1596590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deep neural network to learn data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Directly generate sample, implicit modeling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85561-FA6D-431B-A83D-85A4E7059F59}"/>
              </a:ext>
            </a:extLst>
          </p:cNvPr>
          <p:cNvSpPr/>
          <p:nvPr/>
        </p:nvSpPr>
        <p:spPr bwMode="auto">
          <a:xfrm>
            <a:off x="13647420" y="9395460"/>
            <a:ext cx="6926580" cy="4800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B87343-955C-4E44-B41B-E0BD8BE321A5}"/>
                  </a:ext>
                </a:extLst>
              </p:cNvPr>
              <p:cNvSpPr/>
              <p:nvPr/>
            </p:nvSpPr>
            <p:spPr>
              <a:xfrm>
                <a:off x="8525292" y="11334095"/>
                <a:ext cx="73449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B87343-955C-4E44-B41B-E0BD8BE32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292" y="11334095"/>
                <a:ext cx="734496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8D2310-541C-48F9-B4FB-510EFB29C562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9259788" y="11795760"/>
            <a:ext cx="4387632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53F38E-C7ED-400D-BDF1-E405E10914F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0574000" y="11795760"/>
            <a:ext cx="3063240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C326C1-8C56-403A-AF0F-8EE467B05A2A}"/>
              </a:ext>
            </a:extLst>
          </p:cNvPr>
          <p:cNvSpPr txBox="1"/>
          <p:nvPr/>
        </p:nvSpPr>
        <p:spPr>
          <a:xfrm>
            <a:off x="4744938" y="11841927"/>
            <a:ext cx="9761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</a:t>
            </a:r>
          </a:p>
          <a:p>
            <a:r>
              <a:rPr lang="en-US" dirty="0"/>
              <a:t>z=</a:t>
            </a:r>
            <a:r>
              <a:rPr lang="en-US" dirty="0" err="1"/>
              <a:t>np.random.rand</a:t>
            </a:r>
            <a:r>
              <a:rPr lang="en-US" dirty="0"/>
              <a:t>(N, D)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197261-C822-4E91-A9A6-BD4F9305A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118" y="7428786"/>
            <a:ext cx="8826282" cy="88262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A03AA2-7F5E-4B88-982A-003B7342ECD7}"/>
              </a:ext>
            </a:extLst>
          </p:cNvPr>
          <p:cNvSpPr txBox="1"/>
          <p:nvPr/>
        </p:nvSpPr>
        <p:spPr>
          <a:xfrm>
            <a:off x="2055912" y="17135874"/>
            <a:ext cx="12938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is from Nvidia, style GAN </a:t>
            </a:r>
          </a:p>
          <a:p>
            <a:r>
              <a:rPr lang="en-US" dirty="0"/>
              <a:t>https://github.com/NVlabs/stylegan2</a:t>
            </a:r>
          </a:p>
        </p:txBody>
      </p:sp>
    </p:spTree>
    <p:extLst>
      <p:ext uri="{BB962C8B-B14F-4D97-AF65-F5344CB8AC3E}">
        <p14:creationId xmlns:p14="http://schemas.microsoft.com/office/powerpoint/2010/main" val="918689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27989</TotalTime>
  <Words>2629</Words>
  <Application>Microsoft Office PowerPoint</Application>
  <PresentationFormat>Custom</PresentationFormat>
  <Paragraphs>512</Paragraphs>
  <Slides>50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Lucida Grande</vt:lpstr>
      <vt:lpstr>Roboto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Generative and discriminative model</vt:lpstr>
      <vt:lpstr>Linked by the Bayes Rule</vt:lpstr>
      <vt:lpstr>Generative model can do more</vt:lpstr>
      <vt:lpstr>Generative model</vt:lpstr>
      <vt:lpstr>Implicit generative model</vt:lpstr>
      <vt:lpstr>Early attempt: density network</vt:lpstr>
      <vt:lpstr>Modern generative model</vt:lpstr>
      <vt:lpstr>How to evaluate samples?</vt:lpstr>
      <vt:lpstr>Two-sample tests</vt:lpstr>
      <vt:lpstr>Use DNN for two-sample tests</vt:lpstr>
      <vt:lpstr>A linear design</vt:lpstr>
      <vt:lpstr>G/D gaming design</vt:lpstr>
      <vt:lpstr>G/D gaming design</vt:lpstr>
      <vt:lpstr>GAN loss: Discriminator</vt:lpstr>
      <vt:lpstr>GAN loss: Discriminator</vt:lpstr>
      <vt:lpstr>GAN loss: Generator</vt:lpstr>
      <vt:lpstr>GAN loss: at the optimal point</vt:lpstr>
      <vt:lpstr>GAN loss: at the optimal point</vt:lpstr>
      <vt:lpstr>GAN loss: Jenson-Shannon Divergence</vt:lpstr>
      <vt:lpstr>GAN : Training</vt:lpstr>
      <vt:lpstr>GAN : Training</vt:lpstr>
      <vt:lpstr>GAN : Training</vt:lpstr>
      <vt:lpstr>GAN : Example architectures</vt:lpstr>
      <vt:lpstr>GAN : Example architectures</vt:lpstr>
      <vt:lpstr>GAN : Training</vt:lpstr>
      <vt:lpstr>GAN : Training</vt:lpstr>
      <vt:lpstr>GAN : Training</vt:lpstr>
      <vt:lpstr>GAN : Training</vt:lpstr>
      <vt:lpstr>GAN : Progress is significant</vt:lpstr>
      <vt:lpstr>GAN : Other objects</vt:lpstr>
      <vt:lpstr>GAN : Art generation</vt:lpstr>
      <vt:lpstr>GAN : Video creation</vt:lpstr>
      <vt:lpstr>Conditional GAN</vt:lpstr>
      <vt:lpstr>Conditional GAN</vt:lpstr>
      <vt:lpstr>Conditional GAN</vt:lpstr>
      <vt:lpstr>Image to image translation: Conditional GAN with complicated label</vt:lpstr>
      <vt:lpstr>PowerPoint Presentation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CycleGAN : avoid 1-to-1 mapping between label and sample</vt:lpstr>
      <vt:lpstr>GAN framework is flexible</vt:lpstr>
      <vt:lpstr>CycleGAN with segmentation consistency</vt:lpstr>
      <vt:lpstr>CycleGAN with segmentation consistency</vt:lpstr>
      <vt:lpstr>More resources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2695</cp:revision>
  <dcterms:created xsi:type="dcterms:W3CDTF">2010-08-11T18:35:55Z</dcterms:created>
  <dcterms:modified xsi:type="dcterms:W3CDTF">2021-07-08T14:41:05Z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